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57" r:id="rId4"/>
    <p:sldId id="292" r:id="rId5"/>
    <p:sldId id="293" r:id="rId6"/>
    <p:sldId id="314" r:id="rId7"/>
    <p:sldId id="311" r:id="rId8"/>
    <p:sldId id="320" r:id="rId9"/>
    <p:sldId id="318" r:id="rId10"/>
    <p:sldId id="270" r:id="rId11"/>
    <p:sldId id="278" r:id="rId12"/>
    <p:sldId id="301" r:id="rId13"/>
    <p:sldId id="279" r:id="rId14"/>
    <p:sldId id="312" r:id="rId15"/>
    <p:sldId id="281" r:id="rId16"/>
    <p:sldId id="282" r:id="rId17"/>
    <p:sldId id="289" r:id="rId18"/>
    <p:sldId id="284" r:id="rId19"/>
    <p:sldId id="285" r:id="rId20"/>
    <p:sldId id="319" r:id="rId21"/>
    <p:sldId id="286" r:id="rId22"/>
    <p:sldId id="287" r:id="rId23"/>
    <p:sldId id="288" r:id="rId24"/>
    <p:sldId id="295" r:id="rId25"/>
  </p:sldIdLst>
  <p:sldSz cx="18288000" cy="10287000"/>
  <p:notesSz cx="10287000" cy="18288000"/>
  <p:embeddedFontLs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anumSquareOTF_ac" panose="020B0600000101010101" pitchFamily="34" charset="-127"/>
      <p:regular r:id="rId32"/>
    </p:embeddedFont>
    <p:embeddedFont>
      <p:font typeface="NanumSquareOTF_ac Bold" panose="020B0600000101010101" pitchFamily="34" charset="-127"/>
      <p:bold r:id="rId33"/>
    </p:embeddedFont>
    <p:embeddedFont>
      <p:font typeface="나눔스퀘어_ac" panose="020B0600000101010101" pitchFamily="50" charset="-127"/>
      <p:regular r:id="rId34"/>
    </p:embeddedFont>
    <p:embeddedFont>
      <p:font typeface="나눔스퀘어_ac ExtraBold" panose="020B0600000101010101" pitchFamily="50" charset="-127"/>
      <p:bold r:id="rId35"/>
    </p:embeddedFont>
    <p:embeddedFont>
      <p:font typeface="나눔스퀘어OTF_ac" panose="020B0600000101010101" pitchFamily="34" charset="-127"/>
      <p:regular r:id="rId36"/>
    </p:embeddedFont>
    <p:embeddedFont>
      <p:font typeface="나눔스퀘어OTF_ac Bold" panose="020B0600000101010101" pitchFamily="34" charset="-127"/>
      <p:bold r:id="rId37"/>
    </p:embeddedFont>
    <p:embeddedFont>
      <p:font typeface="나눔스퀘어OTF_ac ExtraBold" panose="020B0600000101010101" pitchFamily="34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맑은 고딕" panose="020B0503020000020004" pitchFamily="50" charset="-127"/>
      <p:regular r:id="rId39"/>
      <p:bold r:id="rId40"/>
    </p:embeddedFont>
    <p:embeddedFont>
      <p:font typeface="여기어때 잘난체" panose="020B0600000101010101" pitchFamily="50" charset="-127"/>
      <p:bold r:id="rId41"/>
    </p:embeddedFont>
    <p:embeddedFont>
      <p:font typeface="여기어때 잘난체 OTF" panose="020B0600000101010101" pitchFamily="34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선경(자연과학대학)" initials="이" lastIdx="1" clrIdx="0">
    <p:extLst>
      <p:ext uri="{19B8F6BF-5375-455C-9EA6-DF929625EA0E}">
        <p15:presenceInfo xmlns:p15="http://schemas.microsoft.com/office/powerpoint/2012/main" userId="이선경(자연과학대학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069"/>
    <a:srgbClr val="F7F5F0"/>
    <a:srgbClr val="E4F0E1"/>
    <a:srgbClr val="E0EDDE"/>
    <a:srgbClr val="4D895E"/>
    <a:srgbClr val="BEE395"/>
    <a:srgbClr val="376092"/>
    <a:srgbClr val="6AA84F"/>
    <a:srgbClr val="215968"/>
    <a:srgbClr val="537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F4AAC-5A1B-4FD1-9E55-85C74C74E9D2}" v="458" dt="2021-10-16T16:21:29.993"/>
    <p1510:client id="{DB3D4EF1-4146-4D07-A0C0-49F3C18611C9}" v="37" dt="2021-10-17T03:14:17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6"/>
    <p:restoredTop sz="94687"/>
  </p:normalViewPr>
  <p:slideViewPr>
    <p:cSldViewPr>
      <p:cViewPr>
        <p:scale>
          <a:sx n="50" d="100"/>
          <a:sy n="50" d="100"/>
        </p:scale>
        <p:origin x="36" y="7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80AF7-06EE-4800-9AEE-873F4C0AB005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50B28-F4E6-4CD1-B673-87A781F3E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01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50B28-F4E6-4CD1-B673-87A781F3E8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76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34caf44a8_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34caf44a8_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90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34caf44a8_1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34caf44a8_1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34caf44a8_1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34caf44a8_1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34db80e5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34db80e5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34db80e5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34db80e5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92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50B28-F4E6-4CD1-B673-87A781F3E8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83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50B28-F4E6-4CD1-B673-87A781F3E8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4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816b3254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816b3254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816b3254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816b3254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11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34caf44a8_1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34caf44a8_1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41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816b3254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816b3254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63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34caf44a8_1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34caf44a8_1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34caf44a8_1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34caf44a8_1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12043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890363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289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1pPr>
            <a:lvl2pPr marL="1828800" lvl="1" indent="-609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1pPr>
            <a:lvl2pPr marL="1828800" lvl="1" indent="-609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53706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3855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09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1pPr>
            <a:lvl2pPr marL="1828800" lvl="1" indent="-609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861185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27641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2838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914400" lvl="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596659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85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363929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5278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498738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microsoft.com/office/2007/relationships/hdphoto" Target="../media/hdphoto7.wdp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13" Type="http://schemas.openxmlformats.org/officeDocument/2006/relationships/hyperlink" Target="https://news.nate.com/view/20210615n01617" TargetMode="External"/><Relationship Id="rId18" Type="http://schemas.openxmlformats.org/officeDocument/2006/relationships/hyperlink" Target="https://www.google.com/search?q=%EB%B0%B1%EC%8B%A0%EC%A0%91%EC%A2%85%EB%A5%A0&amp;oq=%EB%B0%B1%EC%8B%A0%EC%A0%91%EC%A2%85%EB%A5%A0&amp;aqs=chrome..69i57j0i433i512j0i131i433i512j0i512l6.4058j1j4&amp;sourceid=chrome&amp;ie=UTF-8" TargetMode="External"/><Relationship Id="rId3" Type="http://schemas.openxmlformats.org/officeDocument/2006/relationships/hyperlink" Target="https://datalab.visitkorea.or.kr/datalab/portal/main/getMainForm.do" TargetMode="External"/><Relationship Id="rId21" Type="http://schemas.openxmlformats.org/officeDocument/2006/relationships/hyperlink" Target="https://www.hani.co.kr/arti/society/society_general/1004756.html" TargetMode="External"/><Relationship Id="rId7" Type="http://schemas.openxmlformats.org/officeDocument/2006/relationships/hyperlink" Target="https://cafe.naver.com/chcamping" TargetMode="External"/><Relationship Id="rId12" Type="http://schemas.openxmlformats.org/officeDocument/2006/relationships/hyperlink" Target="http://www.outdoornews.co.kr/news/articleView.html?idxno=30181" TargetMode="External"/><Relationship Id="rId17" Type="http://schemas.openxmlformats.org/officeDocument/2006/relationships/hyperlink" Target="https://www.kado.net/news/articleView.html?idxno=1089773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kado.net/news/articleView.html?idxno=1057678" TargetMode="External"/><Relationship Id="rId20" Type="http://schemas.openxmlformats.org/officeDocument/2006/relationships/hyperlink" Target="https://biz.chosun.com/site/data/html_dir/2020/09/14/2020091402582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lobalbigdata.re.kr/" TargetMode="External"/><Relationship Id="rId11" Type="http://schemas.openxmlformats.org/officeDocument/2006/relationships/hyperlink" Target="http://www.upinews.kr/newsView/upi202002130078" TargetMode="External"/><Relationship Id="rId5" Type="http://schemas.openxmlformats.org/officeDocument/2006/relationships/hyperlink" Target="https://datalab.naver.com/" TargetMode="External"/><Relationship Id="rId15" Type="http://schemas.openxmlformats.org/officeDocument/2006/relationships/hyperlink" Target="https://kto.visitkorea.or.kr/viewer/view.kto?id=69284&amp;type=bd" TargetMode="External"/><Relationship Id="rId10" Type="http://schemas.openxmlformats.org/officeDocument/2006/relationships/hyperlink" Target="https://www.letskorail.com/ebizprd/stationKtxList.do" TargetMode="External"/><Relationship Id="rId19" Type="http://schemas.openxmlformats.org/officeDocument/2006/relationships/hyperlink" Target="http://www.newsmp.com/news/articleView.html?idxno=214435" TargetMode="External"/><Relationship Id="rId4" Type="http://schemas.openxmlformats.org/officeDocument/2006/relationships/hyperlink" Target="https://kosis.kr/index/index.do" TargetMode="External"/><Relationship Id="rId9" Type="http://schemas.openxmlformats.org/officeDocument/2006/relationships/hyperlink" Target="https://www.gn.go.kr/www/contents.do?key=694" TargetMode="External"/><Relationship Id="rId14" Type="http://schemas.openxmlformats.org/officeDocument/2006/relationships/hyperlink" Target="https://mobile.newsis.com/view.html?ar_id=NISX20200727_0001108945#_enliple" TargetMode="External"/><Relationship Id="rId22" Type="http://schemas.openxmlformats.org/officeDocument/2006/relationships/hyperlink" Target="https://news.kbs.co.kr/news/view.do?ncd=5301809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464" y="182858"/>
            <a:ext cx="4647503" cy="944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0791" y="5711402"/>
            <a:ext cx="8873661" cy="266141"/>
            <a:chOff x="1505167" y="5848208"/>
            <a:chExt cx="8873661" cy="2661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5167" y="5848208"/>
              <a:ext cx="8873661" cy="2661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00" y="3042241"/>
            <a:ext cx="9370282" cy="2802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78000" y="6438900"/>
            <a:ext cx="3146644" cy="3070444"/>
            <a:chOff x="12506447" y="4414674"/>
            <a:chExt cx="5204044" cy="5204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06447" y="4414674"/>
              <a:ext cx="5204044" cy="520404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91D618-B3DD-4B61-8A72-80060B1630C6}"/>
              </a:ext>
            </a:extLst>
          </p:cNvPr>
          <p:cNvSpPr txBox="1"/>
          <p:nvPr/>
        </p:nvSpPr>
        <p:spPr>
          <a:xfrm>
            <a:off x="4675954" y="6038046"/>
            <a:ext cx="8828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rgbClr val="5CA06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차박으로</a:t>
            </a:r>
            <a:r>
              <a:rPr lang="ko-KR" altLang="en-US" sz="2500" dirty="0">
                <a:solidFill>
                  <a:srgbClr val="5CA06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즐기는 안전한 강릉 여행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0D7B1-E26D-439F-AB56-7DA6B221FFC7}"/>
              </a:ext>
            </a:extLst>
          </p:cNvPr>
          <p:cNvSpPr txBox="1"/>
          <p:nvPr/>
        </p:nvSpPr>
        <p:spPr>
          <a:xfrm>
            <a:off x="4630791" y="8456786"/>
            <a:ext cx="8873661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하이라이트</a:t>
            </a:r>
            <a:endParaRPr lang="ko-KR" altLang="en-US" sz="2000" b="0" dirty="0">
              <a:solidFill>
                <a:schemeClr val="accent3">
                  <a:lumMod val="75000"/>
                </a:schemeClr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강지민 권예은 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이선경 </a:t>
            </a:r>
            <a:r>
              <a:rPr lang="ko-KR" altLang="en-US" sz="2000" b="0" i="0" u="none" strike="noStrike" dirty="0">
                <a:solidFill>
                  <a:schemeClr val="accent3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이현지 윤성원</a:t>
            </a:r>
            <a:br>
              <a:rPr lang="ko-KR" altLang="en-US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8F711A8-842E-F847-8A27-317987D6B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767904" y="369686"/>
            <a:ext cx="1450364" cy="14503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5AF1F5-423C-F44D-828B-A840B6FA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292" y="2211623"/>
            <a:ext cx="9750948" cy="60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4A146-563E-A44A-8486-72C71874FCF9}"/>
              </a:ext>
            </a:extLst>
          </p:cNvPr>
          <p:cNvSpPr txBox="1"/>
          <p:nvPr/>
        </p:nvSpPr>
        <p:spPr>
          <a:xfrm>
            <a:off x="1350846" y="930414"/>
            <a:ext cx="1513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ko-KR" altLang="en-US" sz="40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강원도 강릉시 </a:t>
            </a:r>
            <a:r>
              <a:rPr lang="ko-KR" altLang="en-US" sz="4000" kern="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방문객 분포와 특징</a:t>
            </a:r>
            <a:endParaRPr lang="ko-KR" altLang="en-US" sz="1200" kern="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F4194-BF83-2446-BF48-63A87DA491F1}"/>
              </a:ext>
            </a:extLst>
          </p:cNvPr>
          <p:cNvSpPr txBox="1"/>
          <p:nvPr/>
        </p:nvSpPr>
        <p:spPr>
          <a:xfrm>
            <a:off x="1493086" y="1675449"/>
            <a:ext cx="15131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en-US" altLang="ko-KR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KTX </a:t>
            </a:r>
            <a:r>
              <a:rPr lang="ko-KR" altLang="en-US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이용객 데이터와 </a:t>
            </a:r>
            <a:r>
              <a:rPr lang="en-US" altLang="ko-KR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KT</a:t>
            </a:r>
            <a:r>
              <a:rPr lang="ko-KR" altLang="en-US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외지인 데이터를 활용한 강릉시 방문객 특징 분석 </a:t>
            </a:r>
            <a:endParaRPr lang="ko-KR" altLang="en-US" sz="400" kern="0" dirty="0">
              <a:solidFill>
                <a:srgbClr val="7C61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F5BDF-597B-5548-9EF5-AE560070C67C}"/>
              </a:ext>
            </a:extLst>
          </p:cNvPr>
          <p:cNvSpPr/>
          <p:nvPr/>
        </p:nvSpPr>
        <p:spPr>
          <a:xfrm>
            <a:off x="308031" y="8377350"/>
            <a:ext cx="1767193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관광을 위한 </a:t>
            </a:r>
            <a:r>
              <a:rPr lang="ko-KR" altLang="en-US" sz="2400" kern="0" dirty="0">
                <a:solidFill>
                  <a:srgbClr val="000000"/>
                </a:solidFill>
                <a:highlight>
                  <a:srgbClr val="E0EDDE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외지인 방문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이  많은 강릉시</a:t>
            </a:r>
            <a:r>
              <a:rPr lang="en-US" altLang="ko-KR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,</a:t>
            </a:r>
            <a:r>
              <a:rPr lang="en-US" altLang="ko-KR" sz="2400" kern="0" dirty="0">
                <a:solidFill>
                  <a:srgbClr val="00B05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800" b="1" kern="0" dirty="0">
                <a:solidFill>
                  <a:srgbClr val="81A286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특히 “</a:t>
            </a:r>
            <a:r>
              <a:rPr lang="en-US" altLang="ko-KR" sz="2800" b="1" kern="0" dirty="0">
                <a:solidFill>
                  <a:srgbClr val="81A286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2049 </a:t>
            </a:r>
            <a:r>
              <a:rPr lang="ko-KR" altLang="en-US" sz="2800" b="1" kern="0" dirty="0">
                <a:solidFill>
                  <a:srgbClr val="81A286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남녀</a:t>
            </a:r>
            <a:r>
              <a:rPr lang="en-US" altLang="ko-KR" sz="2800" b="1" kern="0" dirty="0">
                <a:solidFill>
                  <a:srgbClr val="81A286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"</a:t>
            </a:r>
            <a:r>
              <a:rPr lang="ko-KR" altLang="en-US" sz="2800" b="1" kern="0" dirty="0">
                <a:solidFill>
                  <a:srgbClr val="81A286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의 방문 비율이 높다는 점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이</a:t>
            </a:r>
            <a:r>
              <a:rPr lang="ko-KR" altLang="en-US" sz="2400" kern="0" dirty="0">
                <a:solidFill>
                  <a:srgbClr val="81A286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특징</a:t>
            </a:r>
            <a:endParaRPr lang="en-US" altLang="ko-KR" sz="24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br>
              <a:rPr lang="ko-KR" altLang="en-US" sz="2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</a:br>
            <a:endParaRPr lang="ko-Kore-KR" altLang="en-US" sz="2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C8FF95-E1D7-45E9-A187-42BE35C2C883}"/>
              </a:ext>
            </a:extLst>
          </p:cNvPr>
          <p:cNvGrpSpPr/>
          <p:nvPr/>
        </p:nvGrpSpPr>
        <p:grpSpPr>
          <a:xfrm>
            <a:off x="3218123" y="9209165"/>
            <a:ext cx="11851755" cy="785214"/>
            <a:chOff x="3352800" y="9209165"/>
            <a:chExt cx="11851755" cy="7852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E40A4C-0380-4FD0-8F19-40512CB393F8}"/>
                </a:ext>
              </a:extLst>
            </p:cNvPr>
            <p:cNvSpPr txBox="1"/>
            <p:nvPr/>
          </p:nvSpPr>
          <p:spPr>
            <a:xfrm>
              <a:off x="3352800" y="9356586"/>
              <a:ext cx="118517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43654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철도 이용률 증가</a:t>
              </a:r>
              <a:r>
                <a:rPr lang="en-US" altLang="ko-KR" sz="2800" b="1" dirty="0">
                  <a:solidFill>
                    <a:srgbClr val="43654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+ </a:t>
              </a:r>
              <a:r>
                <a:rPr lang="ko-KR" altLang="en-US" sz="2800" b="1" dirty="0">
                  <a:solidFill>
                    <a:srgbClr val="43654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지역 경제 활성화 </a:t>
              </a:r>
              <a:r>
                <a:rPr lang="en-US" altLang="ko-KR" sz="2800" b="1" dirty="0">
                  <a:solidFill>
                    <a:srgbClr val="43654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</a:t>
              </a:r>
              <a:r>
                <a:rPr lang="ko-KR" altLang="en-US" sz="2800" b="1" dirty="0">
                  <a:solidFill>
                    <a:srgbClr val="43654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외지인의 관광 활성화를 중점으로</a:t>
              </a:r>
              <a:endParaRPr lang="en-US" altLang="ko-KR" sz="2800" b="1" dirty="0">
                <a:solidFill>
                  <a:srgbClr val="43654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F5C501E-60E1-4962-86C7-00678BC5E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6618" y="9209165"/>
              <a:ext cx="785214" cy="785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94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0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541360" y="2546110"/>
            <a:ext cx="14602737" cy="4786690"/>
          </a:xfrm>
          <a:prstGeom prst="rect">
            <a:avLst/>
          </a:prstGeom>
          <a:solidFill>
            <a:srgbClr val="FFF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682292" y="7857313"/>
            <a:ext cx="7013637" cy="2012872"/>
          </a:xfrm>
          <a:prstGeom prst="roundRect">
            <a:avLst/>
          </a:prstGeom>
          <a:solidFill>
            <a:srgbClr val="E4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ㅋㅋㅋㅋ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4" y="221903"/>
            <a:ext cx="1904518" cy="19045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1108892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8061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관광 행태 </a:t>
            </a: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특성 </a:t>
            </a:r>
          </a:p>
        </p:txBody>
      </p:sp>
      <p:sp>
        <p:nvSpPr>
          <p:cNvPr id="37" name="Google Shape;401;p53">
            <a:extLst>
              <a:ext uri="{FF2B5EF4-FFF2-40B4-BE49-F238E27FC236}">
                <a16:creationId xmlns:a16="http://schemas.microsoft.com/office/drawing/2014/main" id="{88474AC6-2404-4F0C-99B0-2C053D518327}"/>
              </a:ext>
            </a:extLst>
          </p:cNvPr>
          <p:cNvSpPr txBox="1"/>
          <p:nvPr/>
        </p:nvSpPr>
        <p:spPr>
          <a:xfrm>
            <a:off x="1828800" y="1880161"/>
            <a:ext cx="3962400" cy="727533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800" dirty="0">
                <a:highlight>
                  <a:srgbClr val="BCD2C0"/>
                </a:highlight>
              </a:rPr>
              <a:t>외지인 </a:t>
            </a:r>
            <a:r>
              <a:rPr lang="en-US" altLang="ko-KR" sz="1800" dirty="0">
                <a:highlight>
                  <a:srgbClr val="BCD2C0"/>
                </a:highlight>
              </a:rPr>
              <a:t>&amp; </a:t>
            </a:r>
            <a:r>
              <a:rPr lang="ko-KR" altLang="en-US" sz="1800" dirty="0">
                <a:highlight>
                  <a:srgbClr val="BCD2C0"/>
                </a:highlight>
              </a:rPr>
              <a:t>현지인 시간대별 관광객 수</a:t>
            </a:r>
            <a:endParaRPr sz="1800" dirty="0">
              <a:highlight>
                <a:srgbClr val="BCD2C0"/>
              </a:highlight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BA4F812-6F26-47AA-9819-56D609175029}"/>
              </a:ext>
            </a:extLst>
          </p:cNvPr>
          <p:cNvSpPr/>
          <p:nvPr/>
        </p:nvSpPr>
        <p:spPr>
          <a:xfrm rot="5400000">
            <a:off x="1655181" y="2142646"/>
            <a:ext cx="235262" cy="202812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9" y="2687438"/>
            <a:ext cx="14569107" cy="4828412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029200" y="4838700"/>
            <a:ext cx="0" cy="2166843"/>
          </a:xfrm>
          <a:prstGeom prst="line">
            <a:avLst/>
          </a:prstGeom>
          <a:ln w="571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153400" y="4838700"/>
            <a:ext cx="0" cy="2076538"/>
          </a:xfrm>
          <a:prstGeom prst="line">
            <a:avLst/>
          </a:prstGeom>
          <a:ln w="571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4191000" y="5101644"/>
            <a:ext cx="6096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8305800" y="5041773"/>
            <a:ext cx="3048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090066" y="9170865"/>
            <a:ext cx="6198088" cy="480023"/>
          </a:xfrm>
          <a:prstGeom prst="rect">
            <a:avLst/>
          </a:prstGeom>
          <a:solidFill>
            <a:srgbClr val="FFFFE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82292" y="8159007"/>
            <a:ext cx="69054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외지인 관광객 수는 </a:t>
            </a:r>
            <a:r>
              <a:rPr lang="en-US" altLang="ko-KR" sz="2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2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개년 중 </a:t>
            </a:r>
            <a:r>
              <a:rPr lang="en-US" altLang="ko-KR" sz="2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2019</a:t>
            </a:r>
            <a:r>
              <a:rPr lang="ko-KR" altLang="en-US" sz="2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년에 가장 높았음에도 </a:t>
            </a:r>
            <a:endParaRPr lang="en-US" altLang="ko-KR" sz="2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2021</a:t>
            </a:r>
            <a:r>
              <a:rPr lang="ko-KR" altLang="en-US" sz="2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년의 </a:t>
            </a:r>
            <a:r>
              <a:rPr lang="en-US" altLang="ko-KR" sz="2200" b="1" dirty="0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22</a:t>
            </a:r>
            <a:r>
              <a:rPr lang="ko-KR" altLang="en-US" sz="2200" b="1" dirty="0" err="1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시이후</a:t>
            </a:r>
            <a:r>
              <a:rPr lang="en-US" altLang="ko-KR" sz="2200" b="1" dirty="0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~</a:t>
            </a:r>
            <a:r>
              <a:rPr lang="ko-KR" altLang="en-US" sz="2200" b="1" dirty="0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오전 </a:t>
            </a:r>
            <a:r>
              <a:rPr lang="en-US" altLang="ko-KR" sz="2200" b="1" dirty="0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9</a:t>
            </a:r>
            <a:r>
              <a:rPr lang="ko-KR" altLang="en-US" sz="2200" b="1" dirty="0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시까지의 </a:t>
            </a:r>
            <a:r>
              <a:rPr lang="ko-KR" altLang="en-US" sz="2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관광객 수가 더 높음</a:t>
            </a:r>
            <a:endParaRPr lang="en-US" altLang="ko-KR" sz="2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2400" b="1" dirty="0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2400" b="1" dirty="0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숙박을 중심으로 하는 </a:t>
            </a:r>
            <a:r>
              <a:rPr lang="ko-KR" altLang="en-US" sz="2400" b="1" dirty="0" err="1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체류형</a:t>
            </a:r>
            <a:r>
              <a:rPr lang="ko-KR" altLang="en-US" sz="2400" b="1" dirty="0">
                <a:solidFill>
                  <a:srgbClr val="5985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관광 행태 증가 유추</a:t>
            </a:r>
            <a:endParaRPr lang="en-US" altLang="ko-KR" sz="2400" b="1" dirty="0">
              <a:solidFill>
                <a:srgbClr val="59856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677400" y="8191926"/>
            <a:ext cx="6485536" cy="1313552"/>
          </a:xfrm>
          <a:prstGeom prst="roundRect">
            <a:avLst/>
          </a:prstGeom>
          <a:solidFill>
            <a:srgbClr val="E4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096500" y="8633258"/>
            <a:ext cx="5647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현지인 관광객 수는 전체적으로 증가 트렌드</a:t>
            </a:r>
            <a:endParaRPr lang="en-US" altLang="ko-KR" sz="2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06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095AD70-14C9-194D-8E98-24D1ABE25453}"/>
              </a:ext>
            </a:extLst>
          </p:cNvPr>
          <p:cNvSpPr/>
          <p:nvPr/>
        </p:nvSpPr>
        <p:spPr>
          <a:xfrm>
            <a:off x="2286000" y="8242489"/>
            <a:ext cx="6460026" cy="461665"/>
          </a:xfrm>
          <a:prstGeom prst="roundRect">
            <a:avLst/>
          </a:prstGeom>
          <a:solidFill>
            <a:srgbClr val="E4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711BBB-A15A-8248-AD22-6ED641CF0D62}"/>
              </a:ext>
            </a:extLst>
          </p:cNvPr>
          <p:cNvSpPr/>
          <p:nvPr/>
        </p:nvSpPr>
        <p:spPr>
          <a:xfrm>
            <a:off x="10022660" y="8242489"/>
            <a:ext cx="6460026" cy="461665"/>
          </a:xfrm>
          <a:prstGeom prst="roundRect">
            <a:avLst/>
          </a:prstGeom>
          <a:solidFill>
            <a:srgbClr val="E4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580B7D-358B-BE4B-8DB9-D6A92E3A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3920" y="451832"/>
            <a:ext cx="1238456" cy="1238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4A146-563E-A44A-8486-72C71874FCF9}"/>
              </a:ext>
            </a:extLst>
          </p:cNvPr>
          <p:cNvSpPr txBox="1"/>
          <p:nvPr/>
        </p:nvSpPr>
        <p:spPr>
          <a:xfrm>
            <a:off x="1350846" y="1006614"/>
            <a:ext cx="1513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en-US" altLang="ko-KR" sz="40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2049 </a:t>
            </a:r>
            <a:r>
              <a:rPr lang="ko-KR" altLang="en-US" sz="40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남녀 관광 트렌드 </a:t>
            </a:r>
            <a:r>
              <a:rPr lang="en-US" altLang="ko-KR" sz="4000" kern="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“</a:t>
            </a:r>
            <a:r>
              <a:rPr lang="ko-KR" altLang="en-US" sz="4000" kern="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캠핑과 </a:t>
            </a:r>
            <a:r>
              <a:rPr lang="ko-KR" altLang="en-US" sz="4000" kern="0" dirty="0" err="1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차박</a:t>
            </a:r>
            <a:r>
              <a:rPr lang="en-US" altLang="ko-KR" sz="4000" kern="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”</a:t>
            </a:r>
            <a:endParaRPr lang="ko-KR" altLang="en-US" sz="1200" kern="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AD45C5-D951-DF49-A6E2-595734C58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 r="2009"/>
          <a:stretch/>
        </p:blipFill>
        <p:spPr bwMode="auto">
          <a:xfrm>
            <a:off x="1578080" y="2011379"/>
            <a:ext cx="15131840" cy="624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0592D1-4D05-BF40-9A71-0BA4F5F76522}"/>
              </a:ext>
            </a:extLst>
          </p:cNvPr>
          <p:cNvSpPr/>
          <p:nvPr/>
        </p:nvSpPr>
        <p:spPr>
          <a:xfrm>
            <a:off x="2121915" y="8231333"/>
            <a:ext cx="6788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캠핑과 캠핑에 대한 </a:t>
            </a:r>
            <a:r>
              <a:rPr lang="ko-KR" altLang="en-US" sz="24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검색량이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꾸준히 증가</a:t>
            </a:r>
            <a:b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</a:br>
            <a:endParaRPr lang="ko-Kore-KR" altLang="en-US" sz="24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F7A398-B806-9641-9467-A9904468E309}"/>
              </a:ext>
            </a:extLst>
          </p:cNvPr>
          <p:cNvSpPr/>
          <p:nvPr/>
        </p:nvSpPr>
        <p:spPr>
          <a:xfrm>
            <a:off x="10246364" y="8253645"/>
            <a:ext cx="6024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en" altLang="ko-Kore-KR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SNS 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상 </a:t>
            </a:r>
            <a:r>
              <a:rPr lang="ko-KR" altLang="en-US" sz="24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게시물수</a:t>
            </a:r>
            <a:r>
              <a:rPr lang="en-US" altLang="ko-KR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(=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관심도</a:t>
            </a:r>
            <a:r>
              <a:rPr lang="en-US" altLang="ko-KR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추이 지속적으로 증가</a:t>
            </a:r>
            <a:endParaRPr lang="ko-Kore-KR" alt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A673C6-164B-E447-9BD9-E384620B16A1}"/>
              </a:ext>
            </a:extLst>
          </p:cNvPr>
          <p:cNvSpPr/>
          <p:nvPr/>
        </p:nvSpPr>
        <p:spPr>
          <a:xfrm>
            <a:off x="3188657" y="9154663"/>
            <a:ext cx="11910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-US" altLang="ko-KR" sz="28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 </a:t>
            </a:r>
            <a:r>
              <a:rPr lang="ko-KR" altLang="en-US" sz="2800" b="1" kern="0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코로나 이후 </a:t>
            </a:r>
            <a:r>
              <a:rPr lang="ko-KR" altLang="en-US" sz="2800" b="1" kern="0" dirty="0" err="1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언택트</a:t>
            </a:r>
            <a:r>
              <a:rPr lang="ko-KR" altLang="en-US" sz="2800" b="1" kern="0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 여행 “캠핑과 </a:t>
            </a:r>
            <a:r>
              <a:rPr lang="ko-KR" altLang="en-US" sz="2800" b="1" kern="0" dirty="0" err="1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차박”에</a:t>
            </a:r>
            <a:r>
              <a:rPr lang="ko-KR" altLang="en-US" sz="2800" b="1" kern="0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 대한 관심과 선호도가 급증 </a:t>
            </a:r>
            <a:endParaRPr lang="ko-Kore-KR" altLang="en-US" sz="28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F4194-BF83-2446-BF48-63A87DA491F1}"/>
              </a:ext>
            </a:extLst>
          </p:cNvPr>
          <p:cNvSpPr txBox="1"/>
          <p:nvPr/>
        </p:nvSpPr>
        <p:spPr>
          <a:xfrm>
            <a:off x="1493086" y="1675449"/>
            <a:ext cx="15131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ko-KR" altLang="en-US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주요 방문객 </a:t>
            </a:r>
            <a:r>
              <a:rPr lang="en-US" altLang="ko-KR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2049</a:t>
            </a:r>
            <a:r>
              <a:rPr lang="ko-KR" altLang="en-US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남녀의 관광 트렌드 분석</a:t>
            </a:r>
            <a:endParaRPr lang="ko-KR" altLang="en-US" sz="400" kern="0" dirty="0">
              <a:solidFill>
                <a:srgbClr val="7C61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938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DDE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44">
            <a:extLst>
              <a:ext uri="{FF2B5EF4-FFF2-40B4-BE49-F238E27FC236}">
                <a16:creationId xmlns:a16="http://schemas.microsoft.com/office/drawing/2014/main" id="{E5D11457-7052-E446-B11E-29D65D6201B2}"/>
              </a:ext>
            </a:extLst>
          </p:cNvPr>
          <p:cNvSpPr/>
          <p:nvPr/>
        </p:nvSpPr>
        <p:spPr>
          <a:xfrm>
            <a:off x="765628" y="8040717"/>
            <a:ext cx="7324668" cy="1603815"/>
          </a:xfrm>
          <a:prstGeom prst="roundRect">
            <a:avLst>
              <a:gd name="adj" fmla="val 6534"/>
            </a:avLst>
          </a:prstGeom>
          <a:solidFill>
            <a:srgbClr val="BCD2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89B19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6B2D4F-C43C-B54C-A333-12A433F5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2113"/>
            <a:ext cx="7179525" cy="1366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718A27-11BC-5649-B8AE-33D11F39B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68391"/>
            <a:ext cx="7179525" cy="3761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Google Shape;437;p55">
            <a:extLst>
              <a:ext uri="{FF2B5EF4-FFF2-40B4-BE49-F238E27FC236}">
                <a16:creationId xmlns:a16="http://schemas.microsoft.com/office/drawing/2014/main" id="{35E6BC6F-721F-1846-8545-E0D4529E4D6C}"/>
              </a:ext>
            </a:extLst>
          </p:cNvPr>
          <p:cNvSpPr txBox="1"/>
          <p:nvPr/>
        </p:nvSpPr>
        <p:spPr>
          <a:xfrm>
            <a:off x="666944" y="7826929"/>
            <a:ext cx="7787796" cy="2395467"/>
          </a:xfrm>
          <a:prstGeom prst="rect">
            <a:avLst/>
          </a:prstGeom>
        </p:spPr>
        <p:txBody>
          <a:bodyPr spcFirstLastPara="1" vert="horz" wrap="square" lIns="365700" tIns="365700" rIns="365700" bIns="36570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 defTabSz="18288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→  강릉 지역이 </a:t>
            </a:r>
            <a:r>
              <a:rPr lang="ko-KR" altLang="en-US" sz="1600" b="1" kern="0" dirty="0">
                <a:solidFill>
                  <a:srgbClr val="000000"/>
                </a:solidFill>
                <a:cs typeface="Arial"/>
                <a:sym typeface="Arial"/>
              </a:rPr>
              <a:t>캠핑 성지로 각광을 받고 있음</a:t>
            </a:r>
            <a:endParaRPr lang="en-US" altLang="ko-KR" sz="1600" b="1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algn="ctr" defTabSz="18288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→ 특히 </a:t>
            </a:r>
            <a:r>
              <a:rPr lang="ko-KR" altLang="en-US" sz="1600" b="1" kern="0" dirty="0">
                <a:solidFill>
                  <a:srgbClr val="000000"/>
                </a:solidFill>
                <a:cs typeface="Arial"/>
                <a:sym typeface="Arial"/>
              </a:rPr>
              <a:t>사천</a:t>
            </a:r>
            <a:r>
              <a:rPr lang="en-US" altLang="ko-KR" sz="1600" b="1" kern="0" dirty="0">
                <a:solidFill>
                  <a:srgbClr val="000000"/>
                </a:solidFill>
                <a:cs typeface="Arial"/>
                <a:sym typeface="Arial"/>
              </a:rPr>
              <a:t>,</a:t>
            </a:r>
            <a:r>
              <a:rPr lang="ko-KR" altLang="en-US" sz="1600" b="1" kern="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lang="ko-KR" altLang="en-US" sz="1600" b="1" kern="0" dirty="0" err="1">
                <a:solidFill>
                  <a:srgbClr val="000000"/>
                </a:solidFill>
                <a:cs typeface="Arial"/>
                <a:sym typeface="Arial"/>
              </a:rPr>
              <a:t>옥계</a:t>
            </a:r>
            <a:r>
              <a:rPr lang="ko-KR" altLang="en-US" sz="1600" b="1" kern="0" dirty="0">
                <a:solidFill>
                  <a:srgbClr val="000000"/>
                </a:solidFill>
                <a:cs typeface="Arial"/>
                <a:sym typeface="Arial"/>
              </a:rPr>
              <a:t> 등의 해변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의 경우 </a:t>
            </a:r>
            <a:endParaRPr lang="en-US" altLang="ko-KR" sz="16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algn="ctr" defTabSz="18288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캠핑</a:t>
            </a:r>
            <a:r>
              <a:rPr lang="en-US" altLang="ko-KR" sz="1600" kern="0" dirty="0">
                <a:solidFill>
                  <a:srgbClr val="000000"/>
                </a:solidFill>
                <a:cs typeface="Arial"/>
                <a:sym typeface="Arial"/>
              </a:rPr>
              <a:t>,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cs typeface="Arial"/>
                <a:sym typeface="Arial"/>
              </a:rPr>
              <a:t>차박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 마니아들에게 꼭 가봐야 할 필수 코스로 꼽힘</a:t>
            </a:r>
            <a:endParaRPr lang="en-US" altLang="ko-KR" sz="16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F3250C-3D44-9747-AF75-6EF63C7CE27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 flipH="1">
            <a:off x="696682" y="359834"/>
            <a:ext cx="1153884" cy="1153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D9A65F-7BC4-C04F-9B95-CCAC3C1B781A}"/>
              </a:ext>
            </a:extLst>
          </p:cNvPr>
          <p:cNvSpPr txBox="1"/>
          <p:nvPr/>
        </p:nvSpPr>
        <p:spPr>
          <a:xfrm>
            <a:off x="1010690" y="766972"/>
            <a:ext cx="1244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ko-KR" altLang="en-US" sz="4000" kern="0" dirty="0">
                <a:solidFill>
                  <a:srgbClr val="5985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캠핑과 </a:t>
            </a:r>
            <a:r>
              <a:rPr lang="ko-KR" altLang="en-US" sz="4000" kern="0" dirty="0" err="1">
                <a:solidFill>
                  <a:srgbClr val="5985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차박의</a:t>
            </a:r>
            <a:r>
              <a:rPr lang="ko-KR" altLang="en-US" sz="4000" kern="0" dirty="0">
                <a:solidFill>
                  <a:srgbClr val="5985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 성지</a:t>
            </a:r>
            <a:r>
              <a:rPr lang="en-US" altLang="ko-KR" sz="4000" kern="0" dirty="0">
                <a:solidFill>
                  <a:srgbClr val="5985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,</a:t>
            </a:r>
            <a:r>
              <a:rPr lang="ko-KR" altLang="en-US" sz="4000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 강릉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D7B723D8-93FF-FD4D-BF0B-FBB3C9C88794}"/>
              </a:ext>
            </a:extLst>
          </p:cNvPr>
          <p:cNvCxnSpPr>
            <a:cxnSpLocks/>
          </p:cNvCxnSpPr>
          <p:nvPr/>
        </p:nvCxnSpPr>
        <p:spPr>
          <a:xfrm flipV="1">
            <a:off x="956260" y="4268103"/>
            <a:ext cx="6369408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4A2841DD-C966-D94D-A7D3-4A28A7B662AE}"/>
              </a:ext>
            </a:extLst>
          </p:cNvPr>
          <p:cNvCxnSpPr>
            <a:cxnSpLocks/>
          </p:cNvCxnSpPr>
          <p:nvPr/>
        </p:nvCxnSpPr>
        <p:spPr>
          <a:xfrm flipV="1">
            <a:off x="1905000" y="6554102"/>
            <a:ext cx="592637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34FEA12A-0219-9242-B996-4A521B0F40D1}"/>
              </a:ext>
            </a:extLst>
          </p:cNvPr>
          <p:cNvCxnSpPr>
            <a:cxnSpLocks/>
          </p:cNvCxnSpPr>
          <p:nvPr/>
        </p:nvCxnSpPr>
        <p:spPr>
          <a:xfrm flipV="1">
            <a:off x="1058880" y="6860381"/>
            <a:ext cx="1495977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C2EEB3E0-6408-064D-80EC-D22DDEF78939}"/>
              </a:ext>
            </a:extLst>
          </p:cNvPr>
          <p:cNvCxnSpPr>
            <a:cxnSpLocks/>
          </p:cNvCxnSpPr>
          <p:nvPr/>
        </p:nvCxnSpPr>
        <p:spPr>
          <a:xfrm flipV="1">
            <a:off x="1143000" y="7163703"/>
            <a:ext cx="285386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BBDF58-5579-1A4A-A2D4-5A8B70679775}"/>
              </a:ext>
            </a:extLst>
          </p:cNvPr>
          <p:cNvSpPr txBox="1"/>
          <p:nvPr/>
        </p:nvSpPr>
        <p:spPr>
          <a:xfrm>
            <a:off x="3830353" y="7742151"/>
            <a:ext cx="418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buClr>
                <a:srgbClr val="000000"/>
              </a:buClr>
            </a:pPr>
            <a:r>
              <a:rPr lang="ko-KR" altLang="en-US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관련 기사</a:t>
            </a:r>
            <a:endParaRPr lang="ko-KR" altLang="en-US" sz="1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1BB20B-976E-7745-A902-790B6CB27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70" y="2212113"/>
            <a:ext cx="8825788" cy="5418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사각형: 둥근 모서리 44">
            <a:extLst>
              <a:ext uri="{FF2B5EF4-FFF2-40B4-BE49-F238E27FC236}">
                <a16:creationId xmlns:a16="http://schemas.microsoft.com/office/drawing/2014/main" id="{843E407A-0024-9D45-A5A2-8CFF41DFB808}"/>
              </a:ext>
            </a:extLst>
          </p:cNvPr>
          <p:cNvSpPr/>
          <p:nvPr/>
        </p:nvSpPr>
        <p:spPr>
          <a:xfrm>
            <a:off x="8898170" y="8040717"/>
            <a:ext cx="8835252" cy="1603815"/>
          </a:xfrm>
          <a:prstGeom prst="roundRect">
            <a:avLst>
              <a:gd name="adj" fmla="val 6534"/>
            </a:avLst>
          </a:prstGeom>
          <a:solidFill>
            <a:srgbClr val="BCD2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89B190"/>
              </a:highlight>
            </a:endParaRPr>
          </a:p>
        </p:txBody>
      </p:sp>
      <p:sp>
        <p:nvSpPr>
          <p:cNvPr id="26" name="Google Shape;437;p55">
            <a:extLst>
              <a:ext uri="{FF2B5EF4-FFF2-40B4-BE49-F238E27FC236}">
                <a16:creationId xmlns:a16="http://schemas.microsoft.com/office/drawing/2014/main" id="{4AAEBA4D-9217-C84B-BB71-50CAB085C1C8}"/>
              </a:ext>
            </a:extLst>
          </p:cNvPr>
          <p:cNvSpPr txBox="1"/>
          <p:nvPr/>
        </p:nvSpPr>
        <p:spPr>
          <a:xfrm>
            <a:off x="8741708" y="7826929"/>
            <a:ext cx="9393892" cy="2395467"/>
          </a:xfrm>
          <a:prstGeom prst="rect">
            <a:avLst/>
          </a:prstGeom>
        </p:spPr>
        <p:txBody>
          <a:bodyPr spcFirstLastPara="1" vert="horz" wrap="square" lIns="365700" tIns="365700" rIns="365700" bIns="36570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 defTabSz="18288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→</a:t>
            </a:r>
            <a:r>
              <a:rPr lang="en-US" altLang="ko-KR" sz="1600" kern="0" dirty="0">
                <a:solidFill>
                  <a:srgbClr val="000000"/>
                </a:solidFill>
                <a:cs typeface="Arial"/>
                <a:sym typeface="Arial"/>
              </a:rPr>
              <a:t> 2020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년 초 강릉 </a:t>
            </a:r>
            <a:r>
              <a:rPr lang="ko-KR" altLang="en-US" sz="1600" kern="0" dirty="0" err="1">
                <a:solidFill>
                  <a:srgbClr val="000000"/>
                </a:solidFill>
                <a:cs typeface="Arial"/>
                <a:sym typeface="Arial"/>
              </a:rPr>
              <a:t>차박</a:t>
            </a:r>
            <a:r>
              <a:rPr lang="en-US" altLang="ko-KR" sz="1600" kern="0" dirty="0">
                <a:solidFill>
                  <a:srgbClr val="000000"/>
                </a:solidFill>
                <a:cs typeface="Arial"/>
                <a:sym typeface="Arial"/>
              </a:rPr>
              <a:t>”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에 대한 </a:t>
            </a:r>
            <a:r>
              <a:rPr lang="ko-KR" altLang="en-US" sz="1600" b="1" kern="0" dirty="0" err="1">
                <a:solidFill>
                  <a:srgbClr val="000000"/>
                </a:solidFill>
                <a:cs typeface="Arial"/>
                <a:sym typeface="Arial"/>
              </a:rPr>
              <a:t>검색량</a:t>
            </a:r>
            <a:r>
              <a:rPr lang="ko-KR" altLang="en-US" sz="1600" b="1" kern="0" dirty="0">
                <a:solidFill>
                  <a:srgbClr val="000000"/>
                </a:solidFill>
                <a:cs typeface="Arial"/>
                <a:sym typeface="Arial"/>
              </a:rPr>
              <a:t> 폭발적으로 증가</a:t>
            </a:r>
            <a:endParaRPr lang="en-US" altLang="ko-KR" sz="1600" b="1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algn="ctr" defTabSz="18288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→</a:t>
            </a:r>
            <a:r>
              <a:rPr lang="en-US" altLang="ko-KR" sz="1600" kern="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이후에도 강릉 </a:t>
            </a:r>
            <a:r>
              <a:rPr lang="ko-KR" altLang="en-US" sz="1600" kern="0" dirty="0" err="1">
                <a:solidFill>
                  <a:srgbClr val="000000"/>
                </a:solidFill>
                <a:cs typeface="Arial"/>
                <a:sym typeface="Arial"/>
              </a:rPr>
              <a:t>차박에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 대한 </a:t>
            </a:r>
            <a:r>
              <a:rPr lang="ko-KR" altLang="en-US" sz="1600" kern="0" dirty="0" err="1">
                <a:solidFill>
                  <a:srgbClr val="000000"/>
                </a:solidFill>
                <a:cs typeface="Arial"/>
                <a:sym typeface="Arial"/>
              </a:rPr>
              <a:t>검색량이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cs typeface="Arial"/>
                <a:sym typeface="Arial"/>
              </a:rPr>
              <a:t>지속적으로 증가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하는 추세</a:t>
            </a:r>
            <a:endParaRPr lang="en-US" altLang="ko-KR" sz="1600" b="1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algn="ctr" defTabSz="18288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강릉 </a:t>
            </a:r>
            <a:r>
              <a:rPr lang="ko-KR" altLang="en-US" sz="1600" kern="0" dirty="0" err="1">
                <a:solidFill>
                  <a:srgbClr val="000000"/>
                </a:solidFill>
                <a:cs typeface="Arial"/>
                <a:sym typeface="Arial"/>
              </a:rPr>
              <a:t>차박에</a:t>
            </a:r>
            <a:r>
              <a:rPr lang="ko-KR" altLang="en-US" sz="1600" kern="0" dirty="0">
                <a:solidFill>
                  <a:srgbClr val="000000"/>
                </a:solidFill>
                <a:cs typeface="Arial"/>
                <a:sym typeface="Arial"/>
              </a:rPr>
              <a:t> 대한 관심도가 증가하고 있음</a:t>
            </a:r>
            <a:endParaRPr lang="en-US" altLang="ko-KR" sz="16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B97E9B-9F2A-604F-874E-292D3602272A}"/>
              </a:ext>
            </a:extLst>
          </p:cNvPr>
          <p:cNvSpPr txBox="1"/>
          <p:nvPr/>
        </p:nvSpPr>
        <p:spPr>
          <a:xfrm>
            <a:off x="11887200" y="7742151"/>
            <a:ext cx="5759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>
              <a:buClr>
                <a:srgbClr val="000000"/>
              </a:buClr>
            </a:pPr>
            <a:r>
              <a:rPr lang="ko-KR" altLang="en-US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네이버데이터랩 </a:t>
            </a:r>
            <a:r>
              <a:rPr lang="en-US" altLang="ko-KR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“</a:t>
            </a:r>
            <a:r>
              <a:rPr lang="ko-KR" altLang="en-US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강릉 </a:t>
            </a:r>
            <a:r>
              <a:rPr lang="ko-KR" altLang="en-US" sz="14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차박</a:t>
            </a:r>
            <a:r>
              <a:rPr lang="en-US" altLang="ko-KR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”</a:t>
            </a:r>
            <a:r>
              <a:rPr lang="ko-KR" altLang="en-US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검색어</a:t>
            </a:r>
            <a:r>
              <a:rPr lang="ko-KR" altLang="en-US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추어 </a:t>
            </a:r>
            <a:r>
              <a:rPr lang="en-US" altLang="ko-KR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(2018.0101~</a:t>
            </a:r>
            <a:r>
              <a:rPr lang="ko-KR" altLang="en-US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2021.09.30)</a:t>
            </a:r>
            <a:endParaRPr lang="ko-KR" altLang="en-US" sz="1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348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580B7D-358B-BE4B-8DB9-D6A92E3A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3920" y="451832"/>
            <a:ext cx="1238456" cy="1238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4A146-563E-A44A-8486-72C71874FCF9}"/>
              </a:ext>
            </a:extLst>
          </p:cNvPr>
          <p:cNvSpPr txBox="1"/>
          <p:nvPr/>
        </p:nvSpPr>
        <p:spPr>
          <a:xfrm>
            <a:off x="1350846" y="1006614"/>
            <a:ext cx="1513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ko-KR" altLang="en-US" sz="40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강릉 </a:t>
            </a:r>
            <a:r>
              <a:rPr lang="ko-KR" altLang="en-US" sz="4000" kern="0" dirty="0" err="1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캠핑지</a:t>
            </a:r>
            <a:r>
              <a:rPr lang="ko-KR" altLang="en-US" sz="4000" kern="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 분포</a:t>
            </a:r>
            <a:r>
              <a:rPr lang="ko-KR" altLang="en-US" sz="40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와 인근 외지인 </a:t>
            </a:r>
            <a:r>
              <a:rPr lang="ko-KR" altLang="en-US" sz="4000" kern="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관광객수 변화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592D1-4D05-BF40-9A71-0BA4F5F76522}"/>
              </a:ext>
            </a:extLst>
          </p:cNvPr>
          <p:cNvSpPr/>
          <p:nvPr/>
        </p:nvSpPr>
        <p:spPr>
          <a:xfrm>
            <a:off x="1796896" y="8231333"/>
            <a:ext cx="6788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캠핑과 캠핑에 대한 </a:t>
            </a:r>
            <a:r>
              <a:rPr lang="ko-KR" altLang="en-US" sz="24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검색량이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꾸준히 증가</a:t>
            </a:r>
            <a:b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</a:br>
            <a:endParaRPr lang="ko-Kore-KR" altLang="en-US" sz="24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9CD468FB-C603-7149-96B3-BF4E4CD77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2"/>
          <a:stretch/>
        </p:blipFill>
        <p:spPr>
          <a:xfrm>
            <a:off x="-166625" y="2087636"/>
            <a:ext cx="12886946" cy="78078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7445B6-4026-5F45-AA6E-D8D3E914DC1B}"/>
              </a:ext>
            </a:extLst>
          </p:cNvPr>
          <p:cNvSpPr/>
          <p:nvPr/>
        </p:nvSpPr>
        <p:spPr>
          <a:xfrm>
            <a:off x="13128752" y="3625572"/>
            <a:ext cx="4714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828800">
              <a:spcAft>
                <a:spcPts val="2400"/>
              </a:spcAft>
              <a:buClr>
                <a:srgbClr val="000000"/>
              </a:buClr>
            </a:pP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특히 동해안과 접하고 있는 </a:t>
            </a:r>
            <a:r>
              <a:rPr lang="ko-KR" altLang="en-US" sz="2400" b="1" kern="0" dirty="0" err="1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연곡면</a:t>
            </a:r>
            <a:r>
              <a:rPr lang="en-US" altLang="ko-KR" sz="2400" b="1" kern="0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400" b="1" kern="0" dirty="0" err="1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사천면</a:t>
            </a:r>
            <a:r>
              <a:rPr lang="en-US" altLang="ko-KR" sz="2400" b="1" kern="0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400" b="1" kern="0" dirty="0" err="1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주문진읍</a:t>
            </a:r>
            <a:r>
              <a:rPr lang="ko-KR" altLang="en-US" sz="2400" kern="0" dirty="0" err="1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에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4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캠핑장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밀집 </a:t>
            </a:r>
            <a:r>
              <a:rPr lang="en-US" altLang="ko-KR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(45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개 중 절반이 넘는 </a:t>
            </a:r>
            <a:r>
              <a:rPr lang="en-US" altLang="ko-KR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26</a:t>
            </a:r>
            <a:r>
              <a:rPr lang="ko-KR" altLang="en-US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개 분포</a:t>
            </a:r>
            <a:r>
              <a:rPr lang="en-US" altLang="ko-KR" sz="24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)</a:t>
            </a:r>
            <a:endParaRPr lang="ko-Kore-KR" altLang="en-US" sz="24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C7BB4-CEA1-434B-BDF6-958F961A79DF}"/>
              </a:ext>
            </a:extLst>
          </p:cNvPr>
          <p:cNvSpPr txBox="1"/>
          <p:nvPr/>
        </p:nvSpPr>
        <p:spPr>
          <a:xfrm>
            <a:off x="13492480" y="2690167"/>
            <a:ext cx="3986784" cy="430887"/>
          </a:xfrm>
          <a:prstGeom prst="rect">
            <a:avLst/>
          </a:prstGeom>
          <a:solidFill>
            <a:srgbClr val="89B190"/>
          </a:solidFill>
        </p:spPr>
        <p:txBody>
          <a:bodyPr wrap="square" rtlCol="0">
            <a:spAutoFit/>
          </a:bodyPr>
          <a:lstStyle/>
          <a:p>
            <a:pPr algn="ctr" defTabSz="1828800">
              <a:buClr>
                <a:srgbClr val="000000"/>
              </a:buClr>
            </a:pPr>
            <a:r>
              <a:rPr lang="ko-KR" altLang="en-US" sz="2200" b="1" kern="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강릉 내 </a:t>
            </a:r>
            <a:r>
              <a:rPr lang="ko-KR" altLang="en-US" sz="2200" b="1" kern="0" dirty="0" err="1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캠핑장</a:t>
            </a:r>
            <a:r>
              <a:rPr lang="ko-KR" altLang="en-US" sz="2200" b="1" kern="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 개수는 </a:t>
            </a:r>
            <a:r>
              <a:rPr lang="en-US" altLang="ko-KR" sz="2200" b="1" kern="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45</a:t>
            </a:r>
            <a:r>
              <a:rPr lang="ko-KR" altLang="en-US" sz="2200" b="1" kern="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7667A9-4742-3A4A-8511-7FA1A3EADEB6}"/>
              </a:ext>
            </a:extLst>
          </p:cNvPr>
          <p:cNvSpPr/>
          <p:nvPr/>
        </p:nvSpPr>
        <p:spPr>
          <a:xfrm>
            <a:off x="13171439" y="5263987"/>
            <a:ext cx="4724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828800">
              <a:buClr>
                <a:srgbClr val="000000"/>
              </a:buClr>
            </a:pPr>
            <a:r>
              <a:rPr lang="ko-KR" altLang="en-US" sz="2400" u="sng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세 지역은 해마다 </a:t>
            </a:r>
            <a:endParaRPr lang="en-US" altLang="ko-KR" sz="2400" u="sng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  <a:p>
            <a:pPr algn="ctr" defTabSz="1828800">
              <a:buClr>
                <a:srgbClr val="000000"/>
              </a:buClr>
            </a:pPr>
            <a:r>
              <a:rPr lang="ko-KR" altLang="en-US" sz="2400" u="sng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연평균 외지인 관광객 지속적으로 증가</a:t>
            </a:r>
            <a:endParaRPr lang="ko-Kore-KR" altLang="en-US" sz="2400" u="sng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88AB68-7C03-5B4F-B844-D77ECF8F739D}"/>
              </a:ext>
            </a:extLst>
          </p:cNvPr>
          <p:cNvSpPr/>
          <p:nvPr/>
        </p:nvSpPr>
        <p:spPr>
          <a:xfrm>
            <a:off x="13226897" y="8028133"/>
            <a:ext cx="461609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r>
              <a:rPr lang="ko-KR" altLang="en-US" sz="2400" b="1" kern="0" dirty="0">
                <a:solidFill>
                  <a:srgbClr val="4D895E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캠핑과 </a:t>
            </a:r>
            <a:r>
              <a:rPr lang="ko-KR" altLang="en-US" sz="2400" b="1" kern="0" dirty="0" err="1">
                <a:solidFill>
                  <a:srgbClr val="4D895E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차박을</a:t>
            </a:r>
            <a:r>
              <a:rPr lang="ko-KR" altLang="en-US" sz="2400" b="1" kern="0" dirty="0">
                <a:solidFill>
                  <a:srgbClr val="4D895E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 즐기러 </a:t>
            </a:r>
            <a:endParaRPr lang="en-US" altLang="ko-KR" sz="2400" b="1" kern="0" dirty="0">
              <a:solidFill>
                <a:srgbClr val="4D895E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  <a:sym typeface="Arial"/>
            </a:endParaRPr>
          </a:p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r>
              <a:rPr lang="ko-KR" altLang="en-US" sz="2400" b="1" kern="0" dirty="0">
                <a:solidFill>
                  <a:srgbClr val="4D895E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  <a:t>강릉시를 방문하는 이용객이 증가</a:t>
            </a:r>
            <a:br>
              <a:rPr lang="ko-KR" altLang="en-US" sz="2400" b="1" kern="0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  <a:sym typeface="Arial"/>
              </a:rPr>
            </a:br>
            <a:endParaRPr lang="ko-Kore-KR" altLang="en-US" sz="2400" b="1" kern="0" dirty="0">
              <a:solidFill>
                <a:srgbClr val="0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B5F54EC-66D2-EA41-AFC3-FA85F56EF8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159579" y="6796931"/>
            <a:ext cx="824786" cy="8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3758A5F-AE36-1446-B0E1-D136E9B69D6D}"/>
              </a:ext>
            </a:extLst>
          </p:cNvPr>
          <p:cNvSpPr txBox="1"/>
          <p:nvPr/>
        </p:nvSpPr>
        <p:spPr>
          <a:xfrm>
            <a:off x="1493086" y="1675449"/>
            <a:ext cx="15131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ko-KR" altLang="en-US" sz="2200" kern="0" dirty="0" err="1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차박과</a:t>
            </a:r>
            <a:r>
              <a:rPr lang="ko-KR" altLang="en-US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관련된 </a:t>
            </a:r>
            <a:r>
              <a:rPr lang="en-US" altLang="ko-KR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“</a:t>
            </a:r>
            <a:r>
              <a:rPr lang="ko-KR" altLang="en-US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민폐</a:t>
            </a:r>
            <a:r>
              <a:rPr lang="en-US" altLang="ko-KR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”</a:t>
            </a:r>
            <a:r>
              <a:rPr lang="ko-KR" altLang="en-US" sz="2200" kern="0" dirty="0">
                <a:solidFill>
                  <a:srgbClr val="7C61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키워드 분석</a:t>
            </a:r>
            <a:endParaRPr lang="ko-KR" altLang="en-US" sz="400" kern="0" dirty="0">
              <a:solidFill>
                <a:srgbClr val="7C61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52ECAAE-2160-D042-B6C0-C4B4FBF42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0" y="3504618"/>
            <a:ext cx="9743768" cy="582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AEECB4-FD62-544E-BCD3-E6002DBDAAA6}"/>
              </a:ext>
            </a:extLst>
          </p:cNvPr>
          <p:cNvSpPr/>
          <p:nvPr/>
        </p:nvSpPr>
        <p:spPr>
          <a:xfrm>
            <a:off x="11973263" y="5048403"/>
            <a:ext cx="4874720" cy="2274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defTabSz="1828800">
              <a:lnSpc>
                <a:spcPct val="130000"/>
              </a:lnSpc>
              <a:spcAft>
                <a:spcPts val="1200"/>
              </a:spcAft>
              <a:buClr>
                <a:srgbClr val="000000"/>
              </a:buClr>
              <a:buFont typeface="Wingdings" pitchFamily="2" charset="2"/>
              <a:buChar char="ü"/>
            </a:pPr>
            <a:r>
              <a:rPr lang="en-US" altLang="ko-KR" sz="3200" b="1" kern="0" dirty="0">
                <a:solidFill>
                  <a:srgbClr val="4D895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3200" b="1" kern="0" dirty="0">
                <a:solidFill>
                  <a:srgbClr val="4D895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쓰레기 문제</a:t>
            </a:r>
          </a:p>
          <a:p>
            <a:pPr marL="571500" indent="-571500" defTabSz="1828800">
              <a:lnSpc>
                <a:spcPct val="130000"/>
              </a:lnSpc>
              <a:spcAft>
                <a:spcPts val="1200"/>
              </a:spcAft>
              <a:buClr>
                <a:srgbClr val="000000"/>
              </a:buClr>
              <a:buFont typeface="Wingdings" pitchFamily="2" charset="2"/>
              <a:buChar char="ü"/>
            </a:pPr>
            <a:r>
              <a:rPr lang="ko-KR" altLang="en-US" sz="3200" b="1" kern="0" dirty="0">
                <a:solidFill>
                  <a:srgbClr val="4D895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교통 혼잡과 주차 문제</a:t>
            </a:r>
          </a:p>
          <a:p>
            <a:pPr marL="571500" indent="-571500" defTabSz="1828800">
              <a:lnSpc>
                <a:spcPct val="130000"/>
              </a:lnSpc>
              <a:spcAft>
                <a:spcPts val="1200"/>
              </a:spcAft>
              <a:buClr>
                <a:srgbClr val="000000"/>
              </a:buClr>
              <a:buFont typeface="Wingdings" pitchFamily="2" charset="2"/>
              <a:buChar char="ü"/>
            </a:pPr>
            <a:r>
              <a:rPr lang="ko-KR" altLang="en-US" sz="3200" b="1" kern="0" dirty="0">
                <a:solidFill>
                  <a:srgbClr val="4D895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안전 문제</a:t>
            </a:r>
          </a:p>
        </p:txBody>
      </p:sp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77395D34-4D5E-324D-A1FD-FE1B99A2A91F}"/>
              </a:ext>
            </a:extLst>
          </p:cNvPr>
          <p:cNvSpPr/>
          <p:nvPr/>
        </p:nvSpPr>
        <p:spPr>
          <a:xfrm>
            <a:off x="1519549" y="2389979"/>
            <a:ext cx="15248902" cy="923330"/>
          </a:xfrm>
          <a:prstGeom prst="roundRect">
            <a:avLst/>
          </a:prstGeom>
          <a:solidFill>
            <a:srgbClr val="E4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lang="ko-KR" altLang="en-US" sz="2800" kern="0">
              <a:solidFill>
                <a:srgbClr val="FFFFFF"/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92BAC8-CC46-F641-8758-ED8BBB9D1879}"/>
              </a:ext>
            </a:extLst>
          </p:cNvPr>
          <p:cNvSpPr/>
          <p:nvPr/>
        </p:nvSpPr>
        <p:spPr>
          <a:xfrm>
            <a:off x="3188657" y="2543867"/>
            <a:ext cx="11910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r>
              <a:rPr lang="ko-KR" altLang="en-US" sz="2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하지만</a:t>
            </a:r>
            <a:r>
              <a:rPr lang="en-US" altLang="ko-KR" sz="2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불법 캠핑과 </a:t>
            </a:r>
            <a:r>
              <a:rPr lang="ko-KR" altLang="en-US" sz="28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차박으로</a:t>
            </a:r>
            <a:r>
              <a:rPr lang="ko-KR" altLang="en-US" sz="2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인해 지역주민들은 몸살을 앓고 있음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2C71CC-0F01-2840-A0CE-ECF3684C6C43}"/>
              </a:ext>
            </a:extLst>
          </p:cNvPr>
          <p:cNvSpPr/>
          <p:nvPr/>
        </p:nvSpPr>
        <p:spPr>
          <a:xfrm>
            <a:off x="1610358" y="9326083"/>
            <a:ext cx="15067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r>
              <a:rPr lang="en-US" altLang="ko-KR" sz="2800" kern="0" dirty="0">
                <a:solidFill>
                  <a:srgbClr val="000000"/>
                </a:solidFill>
                <a:latin typeface="Arial"/>
                <a:cs typeface="Arial"/>
                <a:sym typeface="Wingdings" panose="05000000000000000000" pitchFamily="2" charset="2"/>
              </a:rPr>
              <a:t> </a:t>
            </a:r>
            <a:r>
              <a:rPr lang="ko-KR" altLang="en-US" sz="2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이러한 문제들로 인해</a:t>
            </a:r>
            <a:r>
              <a:rPr lang="en-US" altLang="ko-KR" sz="2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강릉시 지역주민들이 외지인들의 캠핑</a:t>
            </a:r>
            <a:r>
              <a:rPr lang="en-US" altLang="ko-KR" sz="2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28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차박</a:t>
            </a:r>
            <a:r>
              <a:rPr lang="ko-KR" altLang="en-US" sz="2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관광을 마냥 반길 수 없는 상황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8EB8-850C-DA47-AA1C-D534E5672EA3}"/>
              </a:ext>
            </a:extLst>
          </p:cNvPr>
          <p:cNvSpPr/>
          <p:nvPr/>
        </p:nvSpPr>
        <p:spPr>
          <a:xfrm>
            <a:off x="8839200" y="5976635"/>
            <a:ext cx="1581084" cy="834954"/>
          </a:xfrm>
          <a:prstGeom prst="rect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04240"/>
                      <a:gd name="connsiteY0" fmla="*/ 0 h 477520"/>
                      <a:gd name="connsiteX1" fmla="*/ 904240 w 904240"/>
                      <a:gd name="connsiteY1" fmla="*/ 0 h 477520"/>
                      <a:gd name="connsiteX2" fmla="*/ 904240 w 904240"/>
                      <a:gd name="connsiteY2" fmla="*/ 477520 h 477520"/>
                      <a:gd name="connsiteX3" fmla="*/ 0 w 904240"/>
                      <a:gd name="connsiteY3" fmla="*/ 477520 h 477520"/>
                      <a:gd name="connsiteX4" fmla="*/ 0 w 904240"/>
                      <a:gd name="connsiteY4" fmla="*/ 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4240" h="477520" extrusionOk="0">
                        <a:moveTo>
                          <a:pt x="0" y="0"/>
                        </a:moveTo>
                        <a:cubicBezTo>
                          <a:pt x="240099" y="-75428"/>
                          <a:pt x="703971" y="72896"/>
                          <a:pt x="904240" y="0"/>
                        </a:cubicBezTo>
                        <a:cubicBezTo>
                          <a:pt x="902386" y="53601"/>
                          <a:pt x="887430" y="364490"/>
                          <a:pt x="904240" y="477520"/>
                        </a:cubicBezTo>
                        <a:cubicBezTo>
                          <a:pt x="470214" y="468634"/>
                          <a:pt x="379741" y="536830"/>
                          <a:pt x="0" y="477520"/>
                        </a:cubicBezTo>
                        <a:cubicBezTo>
                          <a:pt x="-11410" y="370411"/>
                          <a:pt x="33868" y="131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kumimoji="1" lang="ko-Kore-KR" altLang="en-US" sz="28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7C86CE-0486-4145-988E-827A9B3F8214}"/>
              </a:ext>
            </a:extLst>
          </p:cNvPr>
          <p:cNvSpPr/>
          <p:nvPr/>
        </p:nvSpPr>
        <p:spPr>
          <a:xfrm>
            <a:off x="8312818" y="5212305"/>
            <a:ext cx="1581084" cy="656138"/>
          </a:xfrm>
          <a:prstGeom prst="rect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04240"/>
                      <a:gd name="connsiteY0" fmla="*/ 0 h 477520"/>
                      <a:gd name="connsiteX1" fmla="*/ 904240 w 904240"/>
                      <a:gd name="connsiteY1" fmla="*/ 0 h 477520"/>
                      <a:gd name="connsiteX2" fmla="*/ 904240 w 904240"/>
                      <a:gd name="connsiteY2" fmla="*/ 477520 h 477520"/>
                      <a:gd name="connsiteX3" fmla="*/ 0 w 904240"/>
                      <a:gd name="connsiteY3" fmla="*/ 477520 h 477520"/>
                      <a:gd name="connsiteX4" fmla="*/ 0 w 904240"/>
                      <a:gd name="connsiteY4" fmla="*/ 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4240" h="477520" extrusionOk="0">
                        <a:moveTo>
                          <a:pt x="0" y="0"/>
                        </a:moveTo>
                        <a:cubicBezTo>
                          <a:pt x="240099" y="-75428"/>
                          <a:pt x="703971" y="72896"/>
                          <a:pt x="904240" y="0"/>
                        </a:cubicBezTo>
                        <a:cubicBezTo>
                          <a:pt x="902386" y="53601"/>
                          <a:pt x="887430" y="364490"/>
                          <a:pt x="904240" y="477520"/>
                        </a:cubicBezTo>
                        <a:cubicBezTo>
                          <a:pt x="470214" y="468634"/>
                          <a:pt x="379741" y="536830"/>
                          <a:pt x="0" y="477520"/>
                        </a:cubicBezTo>
                        <a:cubicBezTo>
                          <a:pt x="-11410" y="370411"/>
                          <a:pt x="33868" y="131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kumimoji="1" lang="ko-Kore-KR" altLang="en-US" sz="28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B0CDC8-C16F-6D43-8872-F433FFB0C19C}"/>
              </a:ext>
            </a:extLst>
          </p:cNvPr>
          <p:cNvSpPr/>
          <p:nvPr/>
        </p:nvSpPr>
        <p:spPr>
          <a:xfrm>
            <a:off x="5994400" y="5976635"/>
            <a:ext cx="2438400" cy="794314"/>
          </a:xfrm>
          <a:prstGeom prst="rect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04240"/>
                      <a:gd name="connsiteY0" fmla="*/ 0 h 477520"/>
                      <a:gd name="connsiteX1" fmla="*/ 904240 w 904240"/>
                      <a:gd name="connsiteY1" fmla="*/ 0 h 477520"/>
                      <a:gd name="connsiteX2" fmla="*/ 904240 w 904240"/>
                      <a:gd name="connsiteY2" fmla="*/ 477520 h 477520"/>
                      <a:gd name="connsiteX3" fmla="*/ 0 w 904240"/>
                      <a:gd name="connsiteY3" fmla="*/ 477520 h 477520"/>
                      <a:gd name="connsiteX4" fmla="*/ 0 w 904240"/>
                      <a:gd name="connsiteY4" fmla="*/ 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4240" h="477520" extrusionOk="0">
                        <a:moveTo>
                          <a:pt x="0" y="0"/>
                        </a:moveTo>
                        <a:cubicBezTo>
                          <a:pt x="240099" y="-75428"/>
                          <a:pt x="703971" y="72896"/>
                          <a:pt x="904240" y="0"/>
                        </a:cubicBezTo>
                        <a:cubicBezTo>
                          <a:pt x="902386" y="53601"/>
                          <a:pt x="887430" y="364490"/>
                          <a:pt x="904240" y="477520"/>
                        </a:cubicBezTo>
                        <a:cubicBezTo>
                          <a:pt x="470214" y="468634"/>
                          <a:pt x="379741" y="536830"/>
                          <a:pt x="0" y="477520"/>
                        </a:cubicBezTo>
                        <a:cubicBezTo>
                          <a:pt x="-11410" y="370411"/>
                          <a:pt x="33868" y="131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kumimoji="1" lang="ko-Kore-KR" altLang="en-US" sz="28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7F18D6-BB9C-E84F-A0F5-633E486C0BA2}"/>
              </a:ext>
            </a:extLst>
          </p:cNvPr>
          <p:cNvSpPr/>
          <p:nvPr/>
        </p:nvSpPr>
        <p:spPr>
          <a:xfrm>
            <a:off x="791891" y="5976635"/>
            <a:ext cx="1648918" cy="794314"/>
          </a:xfrm>
          <a:prstGeom prst="rect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04240"/>
                      <a:gd name="connsiteY0" fmla="*/ 0 h 477520"/>
                      <a:gd name="connsiteX1" fmla="*/ 904240 w 904240"/>
                      <a:gd name="connsiteY1" fmla="*/ 0 h 477520"/>
                      <a:gd name="connsiteX2" fmla="*/ 904240 w 904240"/>
                      <a:gd name="connsiteY2" fmla="*/ 477520 h 477520"/>
                      <a:gd name="connsiteX3" fmla="*/ 0 w 904240"/>
                      <a:gd name="connsiteY3" fmla="*/ 477520 h 477520"/>
                      <a:gd name="connsiteX4" fmla="*/ 0 w 904240"/>
                      <a:gd name="connsiteY4" fmla="*/ 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4240" h="477520" extrusionOk="0">
                        <a:moveTo>
                          <a:pt x="0" y="0"/>
                        </a:moveTo>
                        <a:cubicBezTo>
                          <a:pt x="240099" y="-75428"/>
                          <a:pt x="703971" y="72896"/>
                          <a:pt x="904240" y="0"/>
                        </a:cubicBezTo>
                        <a:cubicBezTo>
                          <a:pt x="902386" y="53601"/>
                          <a:pt x="887430" y="364490"/>
                          <a:pt x="904240" y="477520"/>
                        </a:cubicBezTo>
                        <a:cubicBezTo>
                          <a:pt x="470214" y="468634"/>
                          <a:pt x="379741" y="536830"/>
                          <a:pt x="0" y="477520"/>
                        </a:cubicBezTo>
                        <a:cubicBezTo>
                          <a:pt x="-11410" y="370411"/>
                          <a:pt x="33868" y="131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kumimoji="1" lang="ko-Kore-KR" altLang="en-US" sz="28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326289-E08B-2B4B-8170-A33C4DF2FAB1}"/>
              </a:ext>
            </a:extLst>
          </p:cNvPr>
          <p:cNvSpPr/>
          <p:nvPr/>
        </p:nvSpPr>
        <p:spPr>
          <a:xfrm>
            <a:off x="3820160" y="6908620"/>
            <a:ext cx="1343528" cy="652984"/>
          </a:xfrm>
          <a:prstGeom prst="rect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04240"/>
                      <a:gd name="connsiteY0" fmla="*/ 0 h 477520"/>
                      <a:gd name="connsiteX1" fmla="*/ 904240 w 904240"/>
                      <a:gd name="connsiteY1" fmla="*/ 0 h 477520"/>
                      <a:gd name="connsiteX2" fmla="*/ 904240 w 904240"/>
                      <a:gd name="connsiteY2" fmla="*/ 477520 h 477520"/>
                      <a:gd name="connsiteX3" fmla="*/ 0 w 904240"/>
                      <a:gd name="connsiteY3" fmla="*/ 477520 h 477520"/>
                      <a:gd name="connsiteX4" fmla="*/ 0 w 904240"/>
                      <a:gd name="connsiteY4" fmla="*/ 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4240" h="477520" extrusionOk="0">
                        <a:moveTo>
                          <a:pt x="0" y="0"/>
                        </a:moveTo>
                        <a:cubicBezTo>
                          <a:pt x="240099" y="-75428"/>
                          <a:pt x="703971" y="72896"/>
                          <a:pt x="904240" y="0"/>
                        </a:cubicBezTo>
                        <a:cubicBezTo>
                          <a:pt x="902386" y="53601"/>
                          <a:pt x="887430" y="364490"/>
                          <a:pt x="904240" y="477520"/>
                        </a:cubicBezTo>
                        <a:cubicBezTo>
                          <a:pt x="470214" y="468634"/>
                          <a:pt x="379741" y="536830"/>
                          <a:pt x="0" y="477520"/>
                        </a:cubicBezTo>
                        <a:cubicBezTo>
                          <a:pt x="-11410" y="370411"/>
                          <a:pt x="33868" y="131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kumimoji="1" lang="ko-Kore-KR" altLang="en-US" sz="28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8E9509-3C93-DC43-8EE1-5912AEF1E5DD}"/>
              </a:ext>
            </a:extLst>
          </p:cNvPr>
          <p:cNvSpPr/>
          <p:nvPr/>
        </p:nvSpPr>
        <p:spPr>
          <a:xfrm>
            <a:off x="5163688" y="4465370"/>
            <a:ext cx="1133880" cy="633928"/>
          </a:xfrm>
          <a:prstGeom prst="rect">
            <a:avLst/>
          </a:pr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04240"/>
                      <a:gd name="connsiteY0" fmla="*/ 0 h 477520"/>
                      <a:gd name="connsiteX1" fmla="*/ 904240 w 904240"/>
                      <a:gd name="connsiteY1" fmla="*/ 0 h 477520"/>
                      <a:gd name="connsiteX2" fmla="*/ 904240 w 904240"/>
                      <a:gd name="connsiteY2" fmla="*/ 477520 h 477520"/>
                      <a:gd name="connsiteX3" fmla="*/ 0 w 904240"/>
                      <a:gd name="connsiteY3" fmla="*/ 477520 h 477520"/>
                      <a:gd name="connsiteX4" fmla="*/ 0 w 904240"/>
                      <a:gd name="connsiteY4" fmla="*/ 0 h 477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4240" h="477520" extrusionOk="0">
                        <a:moveTo>
                          <a:pt x="0" y="0"/>
                        </a:moveTo>
                        <a:cubicBezTo>
                          <a:pt x="240099" y="-75428"/>
                          <a:pt x="703971" y="72896"/>
                          <a:pt x="904240" y="0"/>
                        </a:cubicBezTo>
                        <a:cubicBezTo>
                          <a:pt x="902386" y="53601"/>
                          <a:pt x="887430" y="364490"/>
                          <a:pt x="904240" y="477520"/>
                        </a:cubicBezTo>
                        <a:cubicBezTo>
                          <a:pt x="470214" y="468634"/>
                          <a:pt x="379741" y="536830"/>
                          <a:pt x="0" y="477520"/>
                        </a:cubicBezTo>
                        <a:cubicBezTo>
                          <a:pt x="-11410" y="370411"/>
                          <a:pt x="33868" y="131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kumimoji="1" lang="ko-Kore-KR" altLang="en-US" sz="28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ED4D54-7FC3-AB48-A6CC-F2302AAC1795}"/>
              </a:ext>
            </a:extLst>
          </p:cNvPr>
          <p:cNvSpPr/>
          <p:nvPr/>
        </p:nvSpPr>
        <p:spPr>
          <a:xfrm>
            <a:off x="11026107" y="4408085"/>
            <a:ext cx="606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r>
              <a:rPr lang="ko-KR" altLang="en-US" sz="20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민폐 관련 </a:t>
            </a:r>
            <a:r>
              <a:rPr lang="ko-KR" altLang="en-US" sz="20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차박</a:t>
            </a:r>
            <a:r>
              <a:rPr lang="ko-KR" altLang="en-US" sz="20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게시물 </a:t>
            </a:r>
            <a:r>
              <a:rPr lang="ko-KR" altLang="en-US" sz="20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크롤링</a:t>
            </a:r>
            <a:r>
              <a:rPr lang="ko-KR" altLang="en-US" sz="20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데이터 </a:t>
            </a:r>
            <a:r>
              <a:rPr lang="ko-KR" altLang="en-US" sz="20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워드클라우드</a:t>
            </a:r>
            <a:r>
              <a:rPr lang="ko-KR" altLang="en-US" sz="20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결과</a:t>
            </a:r>
            <a:r>
              <a:rPr lang="en-US" altLang="ko-KR" sz="20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,</a:t>
            </a:r>
            <a:r>
              <a:rPr lang="ko-KR" altLang="en-US" sz="20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5F4A0-35C0-3F45-B62C-789BE1D3F18C}"/>
              </a:ext>
            </a:extLst>
          </p:cNvPr>
          <p:cNvSpPr/>
          <p:nvPr/>
        </p:nvSpPr>
        <p:spPr>
          <a:xfrm>
            <a:off x="11026107" y="7618644"/>
            <a:ext cx="6060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spcAft>
                <a:spcPts val="2400"/>
              </a:spcAft>
              <a:buClr>
                <a:srgbClr val="000000"/>
              </a:buClr>
            </a:pPr>
            <a:r>
              <a:rPr lang="ko-KR" altLang="en-US" sz="20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위와 관련된 문제 상황들이 언급되고 있음을 확인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E69BC85-0E0D-B44E-8A92-156E9566FB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30751" y="531425"/>
            <a:ext cx="923330" cy="923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4A146-563E-A44A-8486-72C71874FCF9}"/>
              </a:ext>
            </a:extLst>
          </p:cNvPr>
          <p:cNvSpPr txBox="1"/>
          <p:nvPr/>
        </p:nvSpPr>
        <p:spPr>
          <a:xfrm>
            <a:off x="1350846" y="752118"/>
            <a:ext cx="1513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ko-KR" altLang="en-US" sz="40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불법 캠핑과 </a:t>
            </a:r>
            <a:r>
              <a:rPr lang="ko-KR" altLang="en-US" sz="4000" kern="0" dirty="0" err="1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차박으로</a:t>
            </a:r>
            <a:r>
              <a:rPr lang="ko-KR" altLang="en-US" sz="40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 인해 발생하는 </a:t>
            </a:r>
            <a:r>
              <a:rPr lang="ko-KR" altLang="en-US" sz="4000" kern="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문제 상황들</a:t>
            </a:r>
          </a:p>
        </p:txBody>
      </p:sp>
    </p:spTree>
    <p:extLst>
      <p:ext uri="{BB962C8B-B14F-4D97-AF65-F5344CB8AC3E}">
        <p14:creationId xmlns:p14="http://schemas.microsoft.com/office/powerpoint/2010/main" val="1162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418A404-B5CF-4EFC-A190-DADDE02D26A5}"/>
              </a:ext>
            </a:extLst>
          </p:cNvPr>
          <p:cNvSpPr/>
          <p:nvPr/>
        </p:nvSpPr>
        <p:spPr>
          <a:xfrm>
            <a:off x="1717239" y="7881490"/>
            <a:ext cx="9712761" cy="1910210"/>
          </a:xfrm>
          <a:prstGeom prst="roundRect">
            <a:avLst>
              <a:gd name="adj" fmla="val 6534"/>
            </a:avLst>
          </a:prstGeom>
          <a:solidFill>
            <a:srgbClr val="BCD2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89B190"/>
              </a:highlight>
            </a:endParaRPr>
          </a:p>
        </p:txBody>
      </p:sp>
      <p:sp>
        <p:nvSpPr>
          <p:cNvPr id="25" name="Google Shape;385;p51">
            <a:extLst>
              <a:ext uri="{FF2B5EF4-FFF2-40B4-BE49-F238E27FC236}">
                <a16:creationId xmlns:a16="http://schemas.microsoft.com/office/drawing/2014/main" id="{7A1262C4-1BC9-4D75-8821-B9A5A5FCE615}"/>
              </a:ext>
            </a:extLst>
          </p:cNvPr>
          <p:cNvSpPr/>
          <p:nvPr/>
        </p:nvSpPr>
        <p:spPr>
          <a:xfrm>
            <a:off x="-139250" y="449600"/>
            <a:ext cx="2971800" cy="802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ko" altLang="en-US" sz="3600" b="1" dirty="0"/>
              <a:t>    </a:t>
            </a:r>
            <a:r>
              <a:rPr lang="ko" altLang="en-US" sz="28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대시보드 </a:t>
            </a:r>
            <a:r>
              <a:rPr lang="en-US" altLang="ko" sz="28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en-US" sz="3600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A768C7-5567-4C0A-9BBA-8EF5EA647547}"/>
              </a:ext>
            </a:extLst>
          </p:cNvPr>
          <p:cNvGrpSpPr/>
          <p:nvPr/>
        </p:nvGrpSpPr>
        <p:grpSpPr>
          <a:xfrm>
            <a:off x="1316994" y="2095039"/>
            <a:ext cx="10243287" cy="1077437"/>
            <a:chOff x="831458" y="2277199"/>
            <a:chExt cx="10243287" cy="1077437"/>
          </a:xfrm>
        </p:grpSpPr>
        <p:pic>
          <p:nvPicPr>
            <p:cNvPr id="42" name="Object 2">
              <a:extLst>
                <a:ext uri="{FF2B5EF4-FFF2-40B4-BE49-F238E27FC236}">
                  <a16:creationId xmlns:a16="http://schemas.microsoft.com/office/drawing/2014/main" id="{DA15DE9B-F30A-46D4-8BB5-BD4D8715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458" y="2277199"/>
              <a:ext cx="10243287" cy="1067770"/>
            </a:xfrm>
            <a:prstGeom prst="rect">
              <a:avLst/>
            </a:prstGeom>
          </p:spPr>
        </p:pic>
        <p:sp>
          <p:nvSpPr>
            <p:cNvPr id="26" name="Google Shape;378;p51">
              <a:extLst>
                <a:ext uri="{FF2B5EF4-FFF2-40B4-BE49-F238E27FC236}">
                  <a16:creationId xmlns:a16="http://schemas.microsoft.com/office/drawing/2014/main" id="{455FAF9A-4859-4FF5-9736-B48F59360487}"/>
                </a:ext>
              </a:extLst>
            </p:cNvPr>
            <p:cNvSpPr txBox="1">
              <a:spLocks/>
            </p:cNvSpPr>
            <p:nvPr/>
          </p:nvSpPr>
          <p:spPr>
            <a:xfrm>
              <a:off x="1096720" y="2297269"/>
              <a:ext cx="9712761" cy="1057367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 fontScale="92500" lnSpcReduction="20000"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코로나로 인해 침체된 관광 업계 백신 접종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2400" dirty="0" err="1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위드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코로나 등 점차 회복될 여행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관광업에 </a:t>
              </a:r>
              <a:endParaRPr lang="en-US" altLang="ko-KR" sz="24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ko-KR" altLang="en-US" sz="24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강릉에서 안전하게 여행할 수 있는 이전과는 다른 관광 형태 필요 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Wingdings" panose="05000000000000000000" pitchFamily="2" charset="2"/>
                </a:rPr>
                <a:t> </a:t>
              </a:r>
              <a:r>
                <a:rPr lang="ko-KR" altLang="en-US" sz="2400" dirty="0" err="1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Wingdings" panose="05000000000000000000" pitchFamily="2" charset="2"/>
                </a:rPr>
                <a:t>차박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Wingdings" panose="05000000000000000000" pitchFamily="2" charset="2"/>
                </a:rPr>
                <a:t>,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Wingdings" panose="05000000000000000000" pitchFamily="2" charset="2"/>
                </a:rPr>
                <a:t>캠핑</a:t>
              </a:r>
              <a:r>
                <a:rPr lang="ko-KR" altLang="en-US" sz="2400" dirty="0">
                  <a:solidFill>
                    <a:schemeClr val="tx1"/>
                  </a:solidFill>
                </a:rPr>
                <a:t> 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endParaRPr lang="ko-KR" altLang="en-US" sz="24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>
                <a:spcAft>
                  <a:spcPts val="2400"/>
                </a:spcAft>
              </a:pPr>
              <a:endParaRPr lang="ko-KR" altLang="en-US" sz="2400" dirty="0"/>
            </a:p>
          </p:txBody>
        </p:sp>
      </p:grpSp>
      <p:pic>
        <p:nvPicPr>
          <p:cNvPr id="31" name="Google Shape;384;p51">
            <a:extLst>
              <a:ext uri="{FF2B5EF4-FFF2-40B4-BE49-F238E27FC236}">
                <a16:creationId xmlns:a16="http://schemas.microsoft.com/office/drawing/2014/main" id="{C2523950-E29A-4739-B856-F9F511F666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400" y="38100"/>
            <a:ext cx="3825000" cy="10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8;p51">
            <a:extLst>
              <a:ext uri="{FF2B5EF4-FFF2-40B4-BE49-F238E27FC236}">
                <a16:creationId xmlns:a16="http://schemas.microsoft.com/office/drawing/2014/main" id="{3E1A75A1-050E-456B-BBE5-4C26EEE3CC35}"/>
              </a:ext>
            </a:extLst>
          </p:cNvPr>
          <p:cNvSpPr txBox="1">
            <a:spLocks/>
          </p:cNvSpPr>
          <p:nvPr/>
        </p:nvSpPr>
        <p:spPr>
          <a:xfrm>
            <a:off x="2042597" y="363905"/>
            <a:ext cx="9547340" cy="184998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4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4000" dirty="0">
                <a:solidFill>
                  <a:srgbClr val="5985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지속가능한 </a:t>
            </a:r>
            <a:r>
              <a:rPr lang="ko-KR" altLang="en-US" sz="4000" dirty="0" err="1">
                <a:solidFill>
                  <a:srgbClr val="5985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차박지</a:t>
            </a:r>
            <a:r>
              <a:rPr lang="ko-KR" altLang="en-US" sz="4000" dirty="0">
                <a:solidFill>
                  <a:srgbClr val="5985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조성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을</a:t>
            </a:r>
            <a:r>
              <a:rPr lang="ko-KR" altLang="en-US" sz="4000" dirty="0">
                <a:solidFill>
                  <a:srgbClr val="5985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통한 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  <a:p>
            <a:pPr>
              <a:spcBef>
                <a:spcPts val="0"/>
              </a:spcBef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강릉 관광 </a:t>
            </a:r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리브랜딩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13D88-FB07-4229-A79B-B08E84378200}"/>
              </a:ext>
            </a:extLst>
          </p:cNvPr>
          <p:cNvSpPr txBox="1"/>
          <p:nvPr/>
        </p:nvSpPr>
        <p:spPr>
          <a:xfrm>
            <a:off x="831458" y="3359124"/>
            <a:ext cx="3740542" cy="461665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2000" dirty="0">
                <a:highlight>
                  <a:srgbClr val="A2C2A7"/>
                </a:highlight>
                <a:sym typeface="Malgun Gothic"/>
              </a:rPr>
              <a:t>강릉시 관광 </a:t>
            </a:r>
            <a:r>
              <a:rPr lang="ko-KR" altLang="en-US" sz="2000" dirty="0" err="1">
                <a:highlight>
                  <a:srgbClr val="A2C2A7"/>
                </a:highlight>
                <a:sym typeface="Malgun Gothic"/>
              </a:rPr>
              <a:t>리브랜딩</a:t>
            </a:r>
            <a:r>
              <a:rPr lang="ko-KR" altLang="en-US" sz="2000" dirty="0">
                <a:highlight>
                  <a:srgbClr val="A2C2A7"/>
                </a:highlight>
                <a:sym typeface="Malgun Gothic"/>
              </a:rPr>
              <a:t> 이미지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B2745A-6F0F-423A-B8D2-D5A38C0D7791}"/>
              </a:ext>
            </a:extLst>
          </p:cNvPr>
          <p:cNvGrpSpPr/>
          <p:nvPr/>
        </p:nvGrpSpPr>
        <p:grpSpPr>
          <a:xfrm>
            <a:off x="2225656" y="7928677"/>
            <a:ext cx="9661544" cy="2396423"/>
            <a:chOff x="860651" y="7683773"/>
            <a:chExt cx="9032260" cy="2396423"/>
          </a:xfrm>
        </p:grpSpPr>
        <p:sp>
          <p:nvSpPr>
            <p:cNvPr id="30" name="Google Shape;383;p51">
              <a:extLst>
                <a:ext uri="{FF2B5EF4-FFF2-40B4-BE49-F238E27FC236}">
                  <a16:creationId xmlns:a16="http://schemas.microsoft.com/office/drawing/2014/main" id="{D6533A1E-6B5C-4D34-9297-43D0D5E68371}"/>
                </a:ext>
              </a:extLst>
            </p:cNvPr>
            <p:cNvSpPr txBox="1">
              <a:spLocks/>
            </p:cNvSpPr>
            <p:nvPr/>
          </p:nvSpPr>
          <p:spPr>
            <a:xfrm>
              <a:off x="860651" y="7683773"/>
              <a:ext cx="8177418" cy="2396423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US" altLang="ko-KR" sz="1800" dirty="0"/>
                <a:t>BUT </a:t>
              </a:r>
              <a:r>
                <a:rPr lang="ko-KR" altLang="en-US" sz="1800" dirty="0"/>
                <a:t>불법 캠핑과 </a:t>
              </a:r>
              <a:r>
                <a:rPr lang="ko-KR" altLang="en-US" sz="1800" dirty="0" err="1"/>
                <a:t>차박으로</a:t>
              </a:r>
              <a:r>
                <a:rPr lang="ko-KR" altLang="en-US" sz="1800" dirty="0"/>
                <a:t> 인한 문제들이 존재</a:t>
              </a:r>
              <a:endParaRPr lang="en-US" altLang="ko-KR" sz="1800" dirty="0"/>
            </a:p>
            <a:p>
              <a:endParaRPr lang="ko-KR" altLang="en-US" sz="300" dirty="0"/>
            </a:p>
            <a:p>
              <a:pPr>
                <a:lnSpc>
                  <a:spcPct val="130000"/>
                </a:lnSpc>
                <a:spcBef>
                  <a:spcPts val="0"/>
                </a:spcBef>
              </a:pPr>
              <a:r>
                <a:rPr lang="en-US" altLang="ko-KR" sz="1800" dirty="0"/>
                <a:t>1. </a:t>
              </a:r>
              <a:r>
                <a:rPr lang="ko-KR" altLang="en-US" sz="1800" dirty="0"/>
                <a:t>쓰레기 문제</a:t>
              </a:r>
            </a:p>
            <a:p>
              <a:pPr>
                <a:lnSpc>
                  <a:spcPct val="130000"/>
                </a:lnSpc>
                <a:spcBef>
                  <a:spcPts val="0"/>
                </a:spcBef>
              </a:pPr>
              <a:r>
                <a:rPr lang="en-US" altLang="ko-KR" sz="1800" dirty="0"/>
                <a:t>3. </a:t>
              </a:r>
              <a:r>
                <a:rPr lang="ko-KR" altLang="en-US" sz="1800" dirty="0"/>
                <a:t>농작물 피해와 환경문제 </a:t>
              </a:r>
              <a:r>
                <a:rPr lang="en-US" altLang="ko-KR" sz="1800" dirty="0"/>
                <a:t>(</a:t>
              </a:r>
              <a:r>
                <a:rPr lang="ko-KR" altLang="en-US" sz="1800" dirty="0"/>
                <a:t>매연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소음</a:t>
              </a:r>
              <a:r>
                <a:rPr lang="en-US" altLang="ko-KR" sz="1800" dirty="0"/>
                <a:t>)</a:t>
              </a:r>
            </a:p>
            <a:p>
              <a:endParaRPr lang="ko-KR" altLang="en-US" sz="1050" dirty="0"/>
            </a:p>
            <a:p>
              <a:pPr algn="ctr"/>
              <a:r>
                <a:rPr lang="en-US" altLang="ko-KR" sz="1600" dirty="0">
                  <a:sym typeface="Wingdings" panose="05000000000000000000" pitchFamily="2" charset="2"/>
                </a:rPr>
                <a:t></a:t>
              </a:r>
              <a:r>
                <a:rPr lang="en-US" altLang="ko-KR" sz="1600" dirty="0"/>
                <a:t>   </a:t>
              </a:r>
              <a:r>
                <a:rPr lang="ko-KR" altLang="en-US" sz="1600" dirty="0"/>
                <a:t>이러한 문제들을 해결하며 강릉시의 관광 아이템으로 자리잡을 수 있도록 해결방안 도입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BC0392-364F-490F-9C66-B02CAB26DAD7}"/>
                </a:ext>
              </a:extLst>
            </p:cNvPr>
            <p:cNvSpPr txBox="1"/>
            <p:nvPr/>
          </p:nvSpPr>
          <p:spPr>
            <a:xfrm>
              <a:off x="5370294" y="8098996"/>
              <a:ext cx="4522617" cy="904863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altLang="ko-KR" sz="1800" dirty="0"/>
                <a:t>2. </a:t>
              </a:r>
              <a:r>
                <a:rPr lang="ko-KR" altLang="en-US" sz="1800" dirty="0"/>
                <a:t>교통 혼잡과 주차 문제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altLang="ko-KR" sz="1800" dirty="0"/>
                <a:t>4. </a:t>
              </a:r>
              <a:r>
                <a:rPr lang="ko-KR" altLang="en-US" sz="1800" dirty="0"/>
                <a:t>안전 문제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2201105-6882-432B-82EF-06ABFAF71E96}"/>
              </a:ext>
            </a:extLst>
          </p:cNvPr>
          <p:cNvGrpSpPr/>
          <p:nvPr/>
        </p:nvGrpSpPr>
        <p:grpSpPr>
          <a:xfrm>
            <a:off x="3960199" y="4101905"/>
            <a:ext cx="5146790" cy="3104506"/>
            <a:chOff x="3268901" y="3949709"/>
            <a:chExt cx="6400593" cy="386079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0086A9C-3A0E-48BE-A606-ED31D0E4DEF6}"/>
                </a:ext>
              </a:extLst>
            </p:cNvPr>
            <p:cNvGrpSpPr/>
            <p:nvPr/>
          </p:nvGrpSpPr>
          <p:grpSpPr>
            <a:xfrm>
              <a:off x="5844494" y="3949709"/>
              <a:ext cx="3825000" cy="3860791"/>
              <a:chOff x="6605625" y="4003354"/>
              <a:chExt cx="3825000" cy="3825000"/>
            </a:xfrm>
          </p:grpSpPr>
          <p:sp>
            <p:nvSpPr>
              <p:cNvPr id="28" name="Google Shape;381;p51">
                <a:extLst>
                  <a:ext uri="{FF2B5EF4-FFF2-40B4-BE49-F238E27FC236}">
                    <a16:creationId xmlns:a16="http://schemas.microsoft.com/office/drawing/2014/main" id="{5DADED5F-C27A-4865-8F1C-14C252FFB899}"/>
                  </a:ext>
                </a:extLst>
              </p:cNvPr>
              <p:cNvSpPr/>
              <p:nvPr/>
            </p:nvSpPr>
            <p:spPr>
              <a:xfrm>
                <a:off x="6605625" y="4003354"/>
                <a:ext cx="3825000" cy="3825000"/>
              </a:xfrm>
              <a:prstGeom prst="ellipse">
                <a:avLst/>
              </a:prstGeom>
              <a:solidFill>
                <a:srgbClr val="C2E49C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" sz="24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" sz="24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" sz="24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" sz="24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" sz="24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r>
                  <a:rPr lang="ko" altLang="en-US" sz="1600" dirty="0">
                    <a:solidFill>
                      <a:srgbClr val="4B715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sym typeface="Malgun Gothic"/>
                  </a:rPr>
                  <a:t>전기차</a:t>
                </a:r>
                <a:r>
                  <a:rPr lang="en-US" altLang="ko-KR" sz="1600" dirty="0">
                    <a:solidFill>
                      <a:srgbClr val="4B715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sym typeface="Malgun Gothic"/>
                  </a:rPr>
                  <a:t>, </a:t>
                </a:r>
                <a:r>
                  <a:rPr lang="ko-KR" altLang="en-US" sz="1600" dirty="0">
                    <a:solidFill>
                      <a:srgbClr val="4B715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sym typeface="Malgun Gothic"/>
                  </a:rPr>
                  <a:t>수소전기차</a:t>
                </a:r>
                <a:endParaRPr sz="1600" dirty="0">
                  <a:solidFill>
                    <a:srgbClr val="4B715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809D8E7-F987-4871-9F7F-3F2BF9FFC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4431" y="4461066"/>
                <a:ext cx="2167388" cy="2167388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D895FC8-A2D0-4D2E-8689-9811AF810C40}"/>
                </a:ext>
              </a:extLst>
            </p:cNvPr>
            <p:cNvGrpSpPr/>
            <p:nvPr/>
          </p:nvGrpSpPr>
          <p:grpSpPr>
            <a:xfrm>
              <a:off x="3268901" y="3973477"/>
              <a:ext cx="3825000" cy="3825000"/>
              <a:chOff x="3268901" y="3973477"/>
              <a:chExt cx="3825000" cy="3825000"/>
            </a:xfrm>
          </p:grpSpPr>
          <p:sp>
            <p:nvSpPr>
              <p:cNvPr id="27" name="Google Shape;380;p51">
                <a:extLst>
                  <a:ext uri="{FF2B5EF4-FFF2-40B4-BE49-F238E27FC236}">
                    <a16:creationId xmlns:a16="http://schemas.microsoft.com/office/drawing/2014/main" id="{D2C69133-8350-4EEE-9233-FF9D6D5C51B8}"/>
                  </a:ext>
                </a:extLst>
              </p:cNvPr>
              <p:cNvSpPr/>
              <p:nvPr/>
            </p:nvSpPr>
            <p:spPr>
              <a:xfrm>
                <a:off x="3268901" y="3973477"/>
                <a:ext cx="3825000" cy="3825000"/>
              </a:xfrm>
              <a:prstGeom prst="ellipse">
                <a:avLst/>
              </a:prstGeom>
              <a:solidFill>
                <a:srgbClr val="DBEEF4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endPara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endParaRPr>
              </a:p>
              <a:p>
                <a:pPr algn="ctr">
                  <a:spcBef>
                    <a:spcPct val="20000"/>
                  </a:spcBef>
                  <a:buClr>
                    <a:schemeClr val="dk1"/>
                  </a:buClr>
                  <a:buSzPts val="1400"/>
                </a:pP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sym typeface="Malgun Gothic"/>
                  </a:rPr>
                  <a:t>캠핑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sym typeface="Malgun Gothic"/>
                  </a:rPr>
                  <a:t>, </a:t>
                </a:r>
                <a:r>
                  <a:rPr lang="ko-KR" altLang="en-US" sz="1600" dirty="0" err="1">
                    <a:solidFill>
                      <a:schemeClr val="accent1">
                        <a:lumMod val="50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sym typeface="Malgun Gothic"/>
                  </a:rPr>
                  <a:t>차박</a:t>
                </a:r>
                <a:endPara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sym typeface="Malgun Gothic"/>
                </a:endParaRPr>
              </a:p>
              <a:p>
                <a:endParaRPr sz="3600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66BAA90-B3AB-4EB6-82BA-DA34EE73D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0568" y="4461066"/>
                <a:ext cx="2601666" cy="2601666"/>
              </a:xfrm>
              <a:prstGeom prst="rect">
                <a:avLst/>
              </a:prstGeom>
            </p:spPr>
          </p:pic>
        </p:grpSp>
        <p:sp>
          <p:nvSpPr>
            <p:cNvPr id="20" name="현 19">
              <a:extLst>
                <a:ext uri="{FF2B5EF4-FFF2-40B4-BE49-F238E27FC236}">
                  <a16:creationId xmlns:a16="http://schemas.microsoft.com/office/drawing/2014/main" id="{C10D5823-218A-45B7-AAF6-07B971AB220B}"/>
                </a:ext>
              </a:extLst>
            </p:cNvPr>
            <p:cNvSpPr/>
            <p:nvPr/>
          </p:nvSpPr>
          <p:spPr>
            <a:xfrm rot="11861792">
              <a:off x="3283838" y="3967731"/>
              <a:ext cx="3841584" cy="3802278"/>
            </a:xfrm>
            <a:prstGeom prst="chord">
              <a:avLst>
                <a:gd name="adj1" fmla="val 6832019"/>
                <a:gd name="adj2" fmla="val 12672501"/>
              </a:avLst>
            </a:prstGeom>
            <a:solidFill>
              <a:srgbClr val="A2E6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현 37">
              <a:extLst>
                <a:ext uri="{FF2B5EF4-FFF2-40B4-BE49-F238E27FC236}">
                  <a16:creationId xmlns:a16="http://schemas.microsoft.com/office/drawing/2014/main" id="{713F0523-89F0-4B92-865F-988ED7881F3B}"/>
                </a:ext>
              </a:extLst>
            </p:cNvPr>
            <p:cNvSpPr/>
            <p:nvPr/>
          </p:nvSpPr>
          <p:spPr>
            <a:xfrm rot="1077231">
              <a:off x="5814346" y="3984838"/>
              <a:ext cx="3825000" cy="3802278"/>
            </a:xfrm>
            <a:prstGeom prst="chord">
              <a:avLst>
                <a:gd name="adj1" fmla="val 6810825"/>
                <a:gd name="adj2" fmla="val 12656495"/>
              </a:avLst>
            </a:prstGeom>
            <a:solidFill>
              <a:srgbClr val="A2E6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218C631-C88B-409D-A1AA-DC4EE283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02" y="5300600"/>
              <a:ext cx="1047927" cy="104792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D2E627-E637-4B94-92F6-2E5B10643652}"/>
                </a:ext>
              </a:extLst>
            </p:cNvPr>
            <p:cNvSpPr txBox="1"/>
            <p:nvPr/>
          </p:nvSpPr>
          <p:spPr>
            <a:xfrm>
              <a:off x="5912909" y="6360550"/>
              <a:ext cx="1143981" cy="535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28523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지속가능한</a:t>
              </a:r>
              <a:endParaRPr lang="en-US" altLang="ko-KR" sz="1100" dirty="0">
                <a:solidFill>
                  <a:srgbClr val="28523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  <a:p>
              <a:pPr algn="ctr"/>
              <a:r>
                <a:rPr lang="ko-KR" altLang="en-US" sz="1100" dirty="0">
                  <a:solidFill>
                    <a:srgbClr val="28523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관광</a:t>
              </a:r>
              <a:endParaRPr lang="en-US" altLang="ko-KR" sz="1100" dirty="0">
                <a:solidFill>
                  <a:srgbClr val="28523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470B55-EAC7-4857-B6D0-300B66D95824}"/>
              </a:ext>
            </a:extLst>
          </p:cNvPr>
          <p:cNvSpPr/>
          <p:nvPr/>
        </p:nvSpPr>
        <p:spPr>
          <a:xfrm>
            <a:off x="10767018" y="9808523"/>
            <a:ext cx="2717277" cy="44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 defTabSz="2222500" latinLnBrk="1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</a:pPr>
            <a:r>
              <a:rPr lang="ko-KR" altLang="en-US" sz="2000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대시보드 전체 이미지 </a:t>
            </a:r>
            <a:r>
              <a:rPr lang="en-US" altLang="ko-KR" sz="2000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▶</a:t>
            </a:r>
            <a:endParaRPr lang="ko-KR" altLang="en-US" sz="2000" dirty="0">
              <a:solidFill>
                <a:srgbClr val="595959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081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0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539D9C-A94C-480F-908C-BB4DEA8EFF70}"/>
              </a:ext>
            </a:extLst>
          </p:cNvPr>
          <p:cNvSpPr/>
          <p:nvPr/>
        </p:nvSpPr>
        <p:spPr>
          <a:xfrm>
            <a:off x="1580829" y="2623690"/>
            <a:ext cx="13659171" cy="1910210"/>
          </a:xfrm>
          <a:prstGeom prst="roundRect">
            <a:avLst>
              <a:gd name="adj" fmla="val 6534"/>
            </a:avLst>
          </a:prstGeom>
          <a:solidFill>
            <a:srgbClr val="BCD2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89B190"/>
              </a:highlight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1600200" y="4533900"/>
            <a:ext cx="14007600" cy="2819601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70000" lnSpcReduction="20000"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3100" b="1" dirty="0"/>
              <a:t>     공식 </a:t>
            </a:r>
            <a:r>
              <a:rPr lang="ko-KR" altLang="en-US" sz="3100" b="1" dirty="0" err="1"/>
              <a:t>차박지</a:t>
            </a:r>
            <a:r>
              <a:rPr lang="ko-KR" altLang="en-US" sz="3100" b="1" dirty="0"/>
              <a:t> </a:t>
            </a:r>
            <a:r>
              <a:rPr lang="ko-KR" altLang="en-US" sz="3100" b="1" dirty="0" err="1"/>
              <a:t>조성시</a:t>
            </a:r>
            <a:r>
              <a:rPr lang="ko-KR" altLang="en-US" sz="3100" b="1" dirty="0"/>
              <a:t> 도입할 수 있는 정책</a:t>
            </a:r>
            <a:endParaRPr lang="en-US" altLang="ko-KR" sz="3100" b="1" dirty="0"/>
          </a:p>
          <a:p>
            <a:endParaRPr lang="en-US" altLang="ko-KR" sz="2300" b="1" dirty="0"/>
          </a:p>
          <a:p>
            <a:r>
              <a:rPr lang="en-US" altLang="ko-KR" sz="2600" b="1" dirty="0"/>
              <a:t>1. </a:t>
            </a:r>
            <a:r>
              <a:rPr lang="ko" altLang="en-US" sz="2600" b="1" dirty="0"/>
              <a:t>클린 캠핑 인증제</a:t>
            </a:r>
            <a:endParaRPr sz="2600" b="1" dirty="0"/>
          </a:p>
          <a:p>
            <a:r>
              <a:rPr lang="en-US" altLang="ko" sz="2600" dirty="0"/>
              <a:t>: </a:t>
            </a:r>
            <a:r>
              <a:rPr lang="ko" altLang="en-US" sz="2600" b="1" dirty="0"/>
              <a:t>클린 캠핑 서명 </a:t>
            </a:r>
            <a:r>
              <a:rPr lang="en-US" altLang="ko" sz="2600" dirty="0"/>
              <a:t>- </a:t>
            </a:r>
            <a:r>
              <a:rPr lang="ko" altLang="en-US" sz="2600" dirty="0"/>
              <a:t>강릉시의 유명 커피전문점들과 협업하여 </a:t>
            </a:r>
            <a:r>
              <a:rPr lang="ko" altLang="en-US" sz="2600" b="1" dirty="0"/>
              <a:t>웰컴 커피 키트 제공</a:t>
            </a:r>
            <a:endParaRPr sz="2600" b="1" dirty="0"/>
          </a:p>
          <a:p>
            <a:r>
              <a:rPr lang="ko" altLang="en-US" sz="2600" dirty="0"/>
              <a:t>  </a:t>
            </a:r>
            <a:r>
              <a:rPr lang="ko" altLang="en-US" sz="2600" b="1" dirty="0"/>
              <a:t>클린 캠핑 인증 </a:t>
            </a:r>
            <a:r>
              <a:rPr lang="en-US" altLang="ko" sz="2600" dirty="0"/>
              <a:t>- </a:t>
            </a:r>
            <a:r>
              <a:rPr lang="ko" altLang="en-US" sz="2600" dirty="0"/>
              <a:t>차박을 마친 후 차박지 관리인에게 확인 후 강릉 지역 가맹점에서 사용할 수 있는 </a:t>
            </a:r>
            <a:r>
              <a:rPr lang="ko" altLang="en-US" sz="2600" b="1" dirty="0"/>
              <a:t>지역 상품권 제공</a:t>
            </a:r>
            <a:endParaRPr sz="2600" b="1" dirty="0"/>
          </a:p>
          <a:p>
            <a:endParaRPr sz="2600" dirty="0"/>
          </a:p>
          <a:p>
            <a:r>
              <a:rPr lang="en-US" altLang="ko-KR" sz="2600" b="1" dirty="0"/>
              <a:t>2. </a:t>
            </a:r>
            <a:r>
              <a:rPr lang="ko" altLang="en-US" sz="2600" b="1" dirty="0"/>
              <a:t>차박 총량제 추진 </a:t>
            </a:r>
            <a:endParaRPr sz="2600" b="1" dirty="0"/>
          </a:p>
          <a:p>
            <a:r>
              <a:rPr lang="en-US" altLang="ko" sz="2600" dirty="0"/>
              <a:t>: </a:t>
            </a:r>
            <a:r>
              <a:rPr lang="ko" altLang="en-US" sz="2600" dirty="0"/>
              <a:t>차박지 한 곳에 너무 밀집되지 않게 </a:t>
            </a:r>
            <a:r>
              <a:rPr lang="ko" altLang="en-US" sz="2600" b="1" dirty="0"/>
              <a:t>예약 인원을 관리하여 </a:t>
            </a:r>
            <a:r>
              <a:rPr lang="ko" altLang="en-US" sz="2600" dirty="0"/>
              <a:t>강릉에서 안전한 차박 여행을 할 수 있도록 함</a:t>
            </a:r>
            <a:endParaRPr sz="2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64B46A-B474-4BD1-BA89-C9B0AEAD85A9}"/>
              </a:ext>
            </a:extLst>
          </p:cNvPr>
          <p:cNvGrpSpPr/>
          <p:nvPr/>
        </p:nvGrpSpPr>
        <p:grpSpPr>
          <a:xfrm>
            <a:off x="1025361" y="504197"/>
            <a:ext cx="10110392" cy="2041169"/>
            <a:chOff x="1025361" y="504197"/>
            <a:chExt cx="10110392" cy="2041169"/>
          </a:xfrm>
        </p:grpSpPr>
        <p:grpSp>
          <p:nvGrpSpPr>
            <p:cNvPr id="7" name="그룹 1007">
              <a:extLst>
                <a:ext uri="{FF2B5EF4-FFF2-40B4-BE49-F238E27FC236}">
                  <a16:creationId xmlns:a16="http://schemas.microsoft.com/office/drawing/2014/main" id="{CA0BA1EE-4582-4CC2-8893-5CBE94840026}"/>
                </a:ext>
              </a:extLst>
            </p:cNvPr>
            <p:cNvGrpSpPr/>
            <p:nvPr/>
          </p:nvGrpSpPr>
          <p:grpSpPr>
            <a:xfrm>
              <a:off x="1025361" y="504197"/>
              <a:ext cx="1714770" cy="1693911"/>
              <a:chOff x="454853" y="2542990"/>
              <a:chExt cx="1157324" cy="1143246"/>
            </a:xfrm>
          </p:grpSpPr>
          <p:pic>
            <p:nvPicPr>
              <p:cNvPr id="8" name="Object 25">
                <a:extLst>
                  <a:ext uri="{FF2B5EF4-FFF2-40B4-BE49-F238E27FC236}">
                    <a16:creationId xmlns:a16="http://schemas.microsoft.com/office/drawing/2014/main" id="{567B0AE4-33C7-438A-8336-579D67B11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4853" y="2542990"/>
                <a:ext cx="1157324" cy="1143246"/>
              </a:xfrm>
              <a:prstGeom prst="rect">
                <a:avLst/>
              </a:prstGeom>
            </p:spPr>
          </p:pic>
        </p:grpSp>
        <p:sp>
          <p:nvSpPr>
            <p:cNvPr id="9" name="Google Shape;378;p51">
              <a:extLst>
                <a:ext uri="{FF2B5EF4-FFF2-40B4-BE49-F238E27FC236}">
                  <a16:creationId xmlns:a16="http://schemas.microsoft.com/office/drawing/2014/main" id="{5C42EF7D-37F5-4B7E-A232-806B15C63B70}"/>
                </a:ext>
              </a:extLst>
            </p:cNvPr>
            <p:cNvSpPr txBox="1">
              <a:spLocks/>
            </p:cNvSpPr>
            <p:nvPr/>
          </p:nvSpPr>
          <p:spPr>
            <a:xfrm>
              <a:off x="1321842" y="1136661"/>
              <a:ext cx="5744576" cy="872746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4000" dirty="0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강릉 공식 </a:t>
              </a:r>
              <a:r>
                <a:rPr lang="ko-KR" altLang="en-US" sz="4000" dirty="0" err="1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차박지</a:t>
              </a:r>
              <a:r>
                <a:rPr lang="ko-KR" altLang="en-US" sz="4000" dirty="0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조성</a:t>
              </a:r>
            </a:p>
          </p:txBody>
        </p:sp>
        <p:sp>
          <p:nvSpPr>
            <p:cNvPr id="10" name="Google Shape;378;p51">
              <a:extLst>
                <a:ext uri="{FF2B5EF4-FFF2-40B4-BE49-F238E27FC236}">
                  <a16:creationId xmlns:a16="http://schemas.microsoft.com/office/drawing/2014/main" id="{2BEB832E-DBC5-45CF-AE3A-65649DE74EBC}"/>
                </a:ext>
              </a:extLst>
            </p:cNvPr>
            <p:cNvSpPr txBox="1">
              <a:spLocks/>
            </p:cNvSpPr>
            <p:nvPr/>
          </p:nvSpPr>
          <p:spPr>
            <a:xfrm>
              <a:off x="1588413" y="1805811"/>
              <a:ext cx="9547340" cy="739555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000" dirty="0" err="1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차박지를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합법화하고</a:t>
              </a:r>
              <a:r>
                <a:rPr lang="en-US" altLang="ko-KR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관리하여 </a:t>
              </a:r>
              <a:r>
                <a:rPr lang="ko-KR" altLang="en-US" sz="2000" dirty="0" err="1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차박인들의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</a:t>
              </a:r>
              <a:r>
                <a:rPr lang="ko-KR" altLang="en-US" sz="2000" dirty="0" err="1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클린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캠핑 유도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CD43B9-7668-42A7-B1C1-ECE8FB147DB3}"/>
              </a:ext>
            </a:extLst>
          </p:cNvPr>
          <p:cNvGrpSpPr/>
          <p:nvPr/>
        </p:nvGrpSpPr>
        <p:grpSpPr>
          <a:xfrm>
            <a:off x="8534400" y="8080755"/>
            <a:ext cx="1817006" cy="1631374"/>
            <a:chOff x="9872217" y="5371276"/>
            <a:chExt cx="3810000" cy="3471659"/>
          </a:xfrm>
        </p:grpSpPr>
        <p:grpSp>
          <p:nvGrpSpPr>
            <p:cNvPr id="13" name="그룹 1039">
              <a:extLst>
                <a:ext uri="{FF2B5EF4-FFF2-40B4-BE49-F238E27FC236}">
                  <a16:creationId xmlns:a16="http://schemas.microsoft.com/office/drawing/2014/main" id="{C7E689C7-614A-4F60-B3DD-0FF5A0D17BB7}"/>
                </a:ext>
              </a:extLst>
            </p:cNvPr>
            <p:cNvGrpSpPr/>
            <p:nvPr/>
          </p:nvGrpSpPr>
          <p:grpSpPr>
            <a:xfrm>
              <a:off x="9872217" y="5371276"/>
              <a:ext cx="3810000" cy="3471659"/>
              <a:chOff x="7836193" y="4703850"/>
              <a:chExt cx="1076605" cy="1074380"/>
            </a:xfrm>
          </p:grpSpPr>
          <p:pic>
            <p:nvPicPr>
              <p:cNvPr id="14" name="Object 130">
                <a:extLst>
                  <a:ext uri="{FF2B5EF4-FFF2-40B4-BE49-F238E27FC236}">
                    <a16:creationId xmlns:a16="http://schemas.microsoft.com/office/drawing/2014/main" id="{ACD678E7-54D3-490F-A93D-8638A614F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36193" y="4703850"/>
                <a:ext cx="1076605" cy="1074380"/>
              </a:xfrm>
              <a:prstGeom prst="rect">
                <a:avLst/>
              </a:prstGeom>
            </p:spPr>
          </p:pic>
        </p:grpSp>
        <p:sp>
          <p:nvSpPr>
            <p:cNvPr id="16" name="Google Shape;401;p53">
              <a:extLst>
                <a:ext uri="{FF2B5EF4-FFF2-40B4-BE49-F238E27FC236}">
                  <a16:creationId xmlns:a16="http://schemas.microsoft.com/office/drawing/2014/main" id="{87E85A83-72EA-4CC2-ACF3-E5B333185E9C}"/>
                </a:ext>
              </a:extLst>
            </p:cNvPr>
            <p:cNvSpPr txBox="1"/>
            <p:nvPr/>
          </p:nvSpPr>
          <p:spPr>
            <a:xfrm>
              <a:off x="9980132" y="5924090"/>
              <a:ext cx="3644401" cy="2767144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 fontScale="25000" lnSpcReduction="20000"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ctr">
                <a:spcBef>
                  <a:spcPts val="600"/>
                </a:spcBef>
              </a:pPr>
              <a:r>
                <a:rPr lang="ko-KR" altLang="en-US" sz="4800" dirty="0"/>
                <a:t>쓰레기 </a:t>
              </a:r>
              <a:r>
                <a:rPr lang="ko-KR" altLang="en-US" sz="4800" dirty="0" err="1"/>
                <a:t>되가져가기</a:t>
              </a:r>
              <a:endParaRPr lang="en-US" altLang="ko-KR" sz="4800" dirty="0"/>
            </a:p>
            <a:p>
              <a:pPr algn="ctr">
                <a:spcBef>
                  <a:spcPts val="600"/>
                </a:spcBef>
              </a:pPr>
              <a:r>
                <a:rPr lang="en-US" altLang="ko-KR" sz="4800" dirty="0"/>
                <a:t>or</a:t>
              </a:r>
            </a:p>
            <a:p>
              <a:pPr algn="ctr">
                <a:spcBef>
                  <a:spcPts val="600"/>
                </a:spcBef>
              </a:pPr>
              <a:r>
                <a:rPr lang="ko-KR" altLang="en-US" sz="4800" dirty="0"/>
                <a:t>철저한 분리수거</a:t>
              </a:r>
              <a:r>
                <a:rPr lang="en-US" altLang="ko-KR" sz="4800" dirty="0"/>
                <a:t>,</a:t>
              </a:r>
            </a:p>
            <a:p>
              <a:pPr algn="ctr">
                <a:spcBef>
                  <a:spcPts val="600"/>
                </a:spcBef>
              </a:pPr>
              <a:r>
                <a:rPr lang="en-US" altLang="ko-KR" sz="4800" dirty="0"/>
                <a:t> </a:t>
              </a:r>
              <a:r>
                <a:rPr lang="ko-KR" altLang="en-US" sz="4800" dirty="0"/>
                <a:t>음식물 처리</a:t>
              </a:r>
              <a:endParaRPr lang="en-US" altLang="ko-KR" sz="4800" dirty="0"/>
            </a:p>
            <a:p>
              <a:r>
                <a:rPr lang="ko" altLang="en-US" sz="900" dirty="0"/>
                <a:t>  </a:t>
              </a:r>
              <a:endParaRPr sz="9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FC9DB9-6280-4DF3-8644-C63A5B5656D6}"/>
              </a:ext>
            </a:extLst>
          </p:cNvPr>
          <p:cNvGrpSpPr/>
          <p:nvPr/>
        </p:nvGrpSpPr>
        <p:grpSpPr>
          <a:xfrm>
            <a:off x="6427803" y="7398327"/>
            <a:ext cx="1817006" cy="1631373"/>
            <a:chOff x="12723544" y="4583188"/>
            <a:chExt cx="3810000" cy="3471659"/>
          </a:xfrm>
        </p:grpSpPr>
        <p:pic>
          <p:nvPicPr>
            <p:cNvPr id="22" name="Object 130">
              <a:extLst>
                <a:ext uri="{FF2B5EF4-FFF2-40B4-BE49-F238E27FC236}">
                  <a16:creationId xmlns:a16="http://schemas.microsoft.com/office/drawing/2014/main" id="{E6CAFA82-2D3C-4CB5-AABC-E182B1FE2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23544" y="4583188"/>
              <a:ext cx="3810000" cy="3471659"/>
            </a:xfrm>
            <a:prstGeom prst="rect">
              <a:avLst/>
            </a:prstGeom>
          </p:spPr>
        </p:pic>
        <p:sp>
          <p:nvSpPr>
            <p:cNvPr id="17" name="Google Shape;401;p53">
              <a:extLst>
                <a:ext uri="{FF2B5EF4-FFF2-40B4-BE49-F238E27FC236}">
                  <a16:creationId xmlns:a16="http://schemas.microsoft.com/office/drawing/2014/main" id="{2BDFD605-7A2A-4660-98A9-FE3188B59A50}"/>
                </a:ext>
              </a:extLst>
            </p:cNvPr>
            <p:cNvSpPr txBox="1"/>
            <p:nvPr/>
          </p:nvSpPr>
          <p:spPr>
            <a:xfrm>
              <a:off x="12743269" y="5460317"/>
              <a:ext cx="3644401" cy="1792424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 fontScale="62500" lnSpcReduction="20000"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ctr"/>
              <a:r>
                <a:rPr lang="ko-KR" altLang="en-US" dirty="0"/>
                <a:t>불 사용을</a:t>
              </a:r>
              <a:endParaRPr lang="en-US" altLang="ko-KR" dirty="0"/>
            </a:p>
            <a:p>
              <a:pPr algn="ctr"/>
              <a:r>
                <a:rPr lang="ko-KR" altLang="en-US" dirty="0"/>
                <a:t> 최소화</a:t>
              </a:r>
              <a:r>
                <a:rPr lang="ko" altLang="en-US" dirty="0"/>
                <a:t>  </a:t>
              </a:r>
              <a:endParaRPr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09A464-E8C0-4897-9BB4-5A2B8DF239ED}"/>
              </a:ext>
            </a:extLst>
          </p:cNvPr>
          <p:cNvGrpSpPr/>
          <p:nvPr/>
        </p:nvGrpSpPr>
        <p:grpSpPr>
          <a:xfrm>
            <a:off x="4532694" y="8156955"/>
            <a:ext cx="1715706" cy="1540422"/>
            <a:chOff x="13280671" y="6685758"/>
            <a:chExt cx="3810000" cy="3471659"/>
          </a:xfrm>
        </p:grpSpPr>
        <p:pic>
          <p:nvPicPr>
            <p:cNvPr id="20" name="Object 130">
              <a:extLst>
                <a:ext uri="{FF2B5EF4-FFF2-40B4-BE49-F238E27FC236}">
                  <a16:creationId xmlns:a16="http://schemas.microsoft.com/office/drawing/2014/main" id="{5CE0AFD2-9C83-4FE1-940D-94A33110C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0671" y="6685758"/>
              <a:ext cx="3810000" cy="3471659"/>
            </a:xfrm>
            <a:prstGeom prst="rect">
              <a:avLst/>
            </a:prstGeom>
          </p:spPr>
        </p:pic>
        <p:sp>
          <p:nvSpPr>
            <p:cNvPr id="18" name="Google Shape;401;p53">
              <a:extLst>
                <a:ext uri="{FF2B5EF4-FFF2-40B4-BE49-F238E27FC236}">
                  <a16:creationId xmlns:a16="http://schemas.microsoft.com/office/drawing/2014/main" id="{6EADE7EB-1264-4DC5-96E0-998E706F8DA8}"/>
                </a:ext>
              </a:extLst>
            </p:cNvPr>
            <p:cNvSpPr txBox="1"/>
            <p:nvPr/>
          </p:nvSpPr>
          <p:spPr>
            <a:xfrm>
              <a:off x="13394840" y="7464837"/>
              <a:ext cx="3644399" cy="2075675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 fontScale="70000" lnSpcReduction="20000"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ctr"/>
              <a:r>
                <a:rPr lang="ko-KR" altLang="en-US" dirty="0"/>
                <a:t>흔적을 </a:t>
              </a:r>
              <a:endParaRPr lang="en-US" altLang="ko-KR" dirty="0"/>
            </a:p>
            <a:p>
              <a:pPr algn="ctr"/>
              <a:r>
                <a:rPr lang="ko-KR" altLang="en-US" dirty="0"/>
                <a:t>남기지 않기</a:t>
              </a:r>
              <a:endParaRPr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56E265-3C0D-4467-9B7E-955DDA904D00}"/>
              </a:ext>
            </a:extLst>
          </p:cNvPr>
          <p:cNvGrpSpPr/>
          <p:nvPr/>
        </p:nvGrpSpPr>
        <p:grpSpPr>
          <a:xfrm>
            <a:off x="10668000" y="7460090"/>
            <a:ext cx="1940940" cy="1722010"/>
            <a:chOff x="7149322" y="5916108"/>
            <a:chExt cx="3810000" cy="3471659"/>
          </a:xfrm>
        </p:grpSpPr>
        <p:pic>
          <p:nvPicPr>
            <p:cNvPr id="21" name="Object 130">
              <a:extLst>
                <a:ext uri="{FF2B5EF4-FFF2-40B4-BE49-F238E27FC236}">
                  <a16:creationId xmlns:a16="http://schemas.microsoft.com/office/drawing/2014/main" id="{13622E6B-D977-4CB0-8ED7-86C531DD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9322" y="5916108"/>
              <a:ext cx="3810000" cy="3471659"/>
            </a:xfrm>
            <a:prstGeom prst="rect">
              <a:avLst/>
            </a:prstGeom>
          </p:spPr>
        </p:pic>
        <p:sp>
          <p:nvSpPr>
            <p:cNvPr id="19" name="Google Shape;401;p53">
              <a:extLst>
                <a:ext uri="{FF2B5EF4-FFF2-40B4-BE49-F238E27FC236}">
                  <a16:creationId xmlns:a16="http://schemas.microsoft.com/office/drawing/2014/main" id="{51F15CA5-D23F-4B97-B523-EFB2DFA10C8B}"/>
                </a:ext>
              </a:extLst>
            </p:cNvPr>
            <p:cNvSpPr txBox="1"/>
            <p:nvPr/>
          </p:nvSpPr>
          <p:spPr>
            <a:xfrm>
              <a:off x="7281650" y="6781327"/>
              <a:ext cx="3644400" cy="1586300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 fontScale="55000" lnSpcReduction="20000"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ctr"/>
              <a:r>
                <a:rPr lang="ko-KR" altLang="en-US" dirty="0"/>
                <a:t>지나친 소음</a:t>
              </a:r>
              <a:r>
                <a:rPr lang="en-US" altLang="ko-KR" dirty="0"/>
                <a:t>,</a:t>
              </a:r>
            </a:p>
            <a:p>
              <a:pPr algn="ctr"/>
              <a:r>
                <a:rPr lang="ko-KR" altLang="en-US" dirty="0"/>
                <a:t>고성방가는 </a:t>
              </a:r>
              <a:r>
                <a:rPr lang="en-US" altLang="ko-KR" dirty="0"/>
                <a:t>No!</a:t>
              </a:r>
              <a:endParaRPr dirty="0"/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D3995E1-EBFB-45D6-969E-64CF67921788}"/>
              </a:ext>
            </a:extLst>
          </p:cNvPr>
          <p:cNvSpPr/>
          <p:nvPr/>
        </p:nvSpPr>
        <p:spPr>
          <a:xfrm>
            <a:off x="1580830" y="7166354"/>
            <a:ext cx="13659170" cy="2701546"/>
          </a:xfrm>
          <a:prstGeom prst="roundRect">
            <a:avLst>
              <a:gd name="adj" fmla="val 6534"/>
            </a:avLst>
          </a:prstGeom>
          <a:noFill/>
          <a:ln w="38100">
            <a:solidFill>
              <a:srgbClr val="63946B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Google Shape;378;p51">
            <a:extLst>
              <a:ext uri="{FF2B5EF4-FFF2-40B4-BE49-F238E27FC236}">
                <a16:creationId xmlns:a16="http://schemas.microsoft.com/office/drawing/2014/main" id="{AA1C9C85-1909-4ECD-B173-9D069FA129CD}"/>
              </a:ext>
            </a:extLst>
          </p:cNvPr>
          <p:cNvSpPr txBox="1">
            <a:spLocks/>
          </p:cNvSpPr>
          <p:nvPr/>
        </p:nvSpPr>
        <p:spPr>
          <a:xfrm>
            <a:off x="2408353" y="7242554"/>
            <a:ext cx="2059770" cy="872746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1" dirty="0" err="1">
                <a:solidFill>
                  <a:schemeClr val="tx1"/>
                </a:solidFill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  <a:sym typeface="Malgun Gothic"/>
              </a:rPr>
              <a:t>클린</a:t>
            </a:r>
            <a:r>
              <a:rPr lang="ko-KR" altLang="en-US" sz="2400" b="1" dirty="0">
                <a:solidFill>
                  <a:schemeClr val="tx1"/>
                </a:solidFill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  <a:sym typeface="Malgun Gothic"/>
              </a:rPr>
              <a:t> 캠핑</a:t>
            </a: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35544611-190B-4353-A103-FA7D7BC534A3}"/>
              </a:ext>
            </a:extLst>
          </p:cNvPr>
          <p:cNvSpPr/>
          <p:nvPr/>
        </p:nvSpPr>
        <p:spPr>
          <a:xfrm rot="5400000">
            <a:off x="2148735" y="7527157"/>
            <a:ext cx="311122" cy="268208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391;p52">
            <a:extLst>
              <a:ext uri="{FF2B5EF4-FFF2-40B4-BE49-F238E27FC236}">
                <a16:creationId xmlns:a16="http://schemas.microsoft.com/office/drawing/2014/main" id="{F46ED237-9E2C-4AFA-A4AF-EDA01D00F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11929" y="2703051"/>
            <a:ext cx="5002758" cy="1678449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불법 캠핑과 </a:t>
            </a:r>
            <a:r>
              <a:rPr lang="ko-KR" altLang="en-US" sz="20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차박으로</a:t>
            </a: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인한 문제 상황</a:t>
            </a:r>
            <a:endParaRPr lang="en-US" altLang="ko-KR"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1. </a:t>
            </a:r>
            <a:r>
              <a:rPr lang="ko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쓰레기 문제</a:t>
            </a:r>
            <a:endParaRPr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2. </a:t>
            </a:r>
            <a:r>
              <a:rPr lang="ko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교통 혼잡과 주차 문제</a:t>
            </a:r>
            <a:endParaRPr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안전 문제</a:t>
            </a:r>
            <a:endParaRPr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6" name="Google Shape;393;p52">
            <a:extLst>
              <a:ext uri="{FF2B5EF4-FFF2-40B4-BE49-F238E27FC236}">
                <a16:creationId xmlns:a16="http://schemas.microsoft.com/office/drawing/2014/main" id="{DB61C36A-91AC-4EBF-883D-6872B1B55799}"/>
              </a:ext>
            </a:extLst>
          </p:cNvPr>
          <p:cNvSpPr txBox="1"/>
          <p:nvPr/>
        </p:nvSpPr>
        <p:spPr>
          <a:xfrm>
            <a:off x="8364353" y="3188030"/>
            <a:ext cx="4132447" cy="81247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7F5F0"/>
                </a:highlight>
              </a:rPr>
              <a:t>해결 방안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7F5F0"/>
                </a:highlight>
              </a:rPr>
              <a:t>: </a:t>
            </a:r>
            <a:r>
              <a:rPr lang="ko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7F5F0"/>
                </a:highlight>
              </a:rPr>
              <a:t>공식 차박지 조성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7F5F0"/>
              </a:highlight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FDA352-9087-4E81-990A-AA850B7263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486" y="3115667"/>
            <a:ext cx="926257" cy="926257"/>
          </a:xfrm>
          <a:prstGeom prst="rect">
            <a:avLst/>
          </a:prstGeom>
        </p:spPr>
      </p:pic>
      <p:sp>
        <p:nvSpPr>
          <p:cNvPr id="32" name="Google Shape;393;p52">
            <a:extLst>
              <a:ext uri="{FF2B5EF4-FFF2-40B4-BE49-F238E27FC236}">
                <a16:creationId xmlns:a16="http://schemas.microsoft.com/office/drawing/2014/main" id="{0FCF0363-6AF2-4336-9184-61653F5B02BF}"/>
              </a:ext>
            </a:extLst>
          </p:cNvPr>
          <p:cNvSpPr txBox="1"/>
          <p:nvPr/>
        </p:nvSpPr>
        <p:spPr>
          <a:xfrm>
            <a:off x="8382000" y="3086100"/>
            <a:ext cx="395158" cy="81247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“ 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Google Shape;393;p52">
            <a:extLst>
              <a:ext uri="{FF2B5EF4-FFF2-40B4-BE49-F238E27FC236}">
                <a16:creationId xmlns:a16="http://schemas.microsoft.com/office/drawing/2014/main" id="{09E1DE33-FEC3-48E2-82B4-48C2FD3B7C88}"/>
              </a:ext>
            </a:extLst>
          </p:cNvPr>
          <p:cNvSpPr txBox="1"/>
          <p:nvPr/>
        </p:nvSpPr>
        <p:spPr>
          <a:xfrm>
            <a:off x="11568242" y="3099241"/>
            <a:ext cx="395158" cy="81247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”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F8DD354-FD9D-4528-A92F-3D3112519948}"/>
              </a:ext>
            </a:extLst>
          </p:cNvPr>
          <p:cNvSpPr/>
          <p:nvPr/>
        </p:nvSpPr>
        <p:spPr>
          <a:xfrm rot="5400000">
            <a:off x="1817940" y="4772671"/>
            <a:ext cx="259509" cy="223715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0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01;p53">
            <a:extLst>
              <a:ext uri="{FF2B5EF4-FFF2-40B4-BE49-F238E27FC236}">
                <a16:creationId xmlns:a16="http://schemas.microsoft.com/office/drawing/2014/main" id="{F933FE41-C732-42B5-998A-8AD70AEBBD24}"/>
              </a:ext>
            </a:extLst>
          </p:cNvPr>
          <p:cNvSpPr txBox="1"/>
          <p:nvPr/>
        </p:nvSpPr>
        <p:spPr>
          <a:xfrm>
            <a:off x="1171234" y="7023932"/>
            <a:ext cx="8943620" cy="727533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62500" lnSpcReduction="20000"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업그레이드 시  </a:t>
            </a:r>
            <a:r>
              <a:rPr lang="ko-KR" altLang="en-US" dirty="0" err="1"/>
              <a:t>웰컴키트는</a:t>
            </a:r>
            <a:r>
              <a:rPr lang="ko-KR" altLang="en-US" dirty="0"/>
              <a:t> 강릉시 지역 특산물로 이루어진 </a:t>
            </a:r>
            <a:r>
              <a:rPr lang="ko-KR" altLang="en-US" dirty="0" err="1"/>
              <a:t>밀키트</a:t>
            </a:r>
            <a:r>
              <a:rPr lang="en-US" altLang="ko-KR" dirty="0"/>
              <a:t>, </a:t>
            </a:r>
            <a:r>
              <a:rPr lang="ko-KR" altLang="en-US" dirty="0"/>
              <a:t>지역상품권은 강릉시 소재 박물관</a:t>
            </a:r>
            <a:r>
              <a:rPr lang="en-US" altLang="ko-KR" dirty="0"/>
              <a:t>, </a:t>
            </a:r>
            <a:r>
              <a:rPr lang="ko-KR" altLang="en-US" dirty="0"/>
              <a:t>전시관 티켓 </a:t>
            </a:r>
            <a:endParaRPr dirty="0"/>
          </a:p>
        </p:txBody>
      </p:sp>
      <p:grpSp>
        <p:nvGrpSpPr>
          <p:cNvPr id="31" name="그룹 1033">
            <a:extLst>
              <a:ext uri="{FF2B5EF4-FFF2-40B4-BE49-F238E27FC236}">
                <a16:creationId xmlns:a16="http://schemas.microsoft.com/office/drawing/2014/main" id="{9DD44904-2BF3-40BA-A09F-9BC85FE01A78}"/>
              </a:ext>
            </a:extLst>
          </p:cNvPr>
          <p:cNvGrpSpPr/>
          <p:nvPr/>
        </p:nvGrpSpPr>
        <p:grpSpPr>
          <a:xfrm>
            <a:off x="1207189" y="7231229"/>
            <a:ext cx="88211" cy="198271"/>
            <a:chOff x="108054" y="14292030"/>
            <a:chExt cx="88211" cy="198271"/>
          </a:xfrm>
        </p:grpSpPr>
        <p:pic>
          <p:nvPicPr>
            <p:cNvPr id="32" name="Object 113">
              <a:extLst>
                <a:ext uri="{FF2B5EF4-FFF2-40B4-BE49-F238E27FC236}">
                  <a16:creationId xmlns:a16="http://schemas.microsoft.com/office/drawing/2014/main" id="{C7AF129D-2D95-4A79-87FD-3ADF449D0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054" y="14292030"/>
              <a:ext cx="88211" cy="198271"/>
            </a:xfrm>
            <a:prstGeom prst="rect">
              <a:avLst/>
            </a:prstGeom>
          </p:spPr>
        </p:pic>
      </p:grpSp>
      <p:sp>
        <p:nvSpPr>
          <p:cNvPr id="34" name="Google Shape;401;p53">
            <a:extLst>
              <a:ext uri="{FF2B5EF4-FFF2-40B4-BE49-F238E27FC236}">
                <a16:creationId xmlns:a16="http://schemas.microsoft.com/office/drawing/2014/main" id="{9A23348F-24EB-4B14-B6E5-6F1E498DFEC8}"/>
              </a:ext>
            </a:extLst>
          </p:cNvPr>
          <p:cNvSpPr txBox="1"/>
          <p:nvPr/>
        </p:nvSpPr>
        <p:spPr>
          <a:xfrm>
            <a:off x="982275" y="7611913"/>
            <a:ext cx="8733566" cy="2621961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     </a:t>
            </a:r>
            <a:r>
              <a:rPr lang="ko-KR" altLang="en-US" sz="2000" dirty="0">
                <a:highlight>
                  <a:srgbClr val="BCD2C0"/>
                </a:highlight>
              </a:rPr>
              <a:t>기대효과</a:t>
            </a:r>
            <a:endParaRPr lang="en-US" altLang="ko-KR" sz="2000" dirty="0">
              <a:highlight>
                <a:srgbClr val="BCD2C0"/>
              </a:highlight>
            </a:endParaRPr>
          </a:p>
          <a:p>
            <a:pPr marL="285750" indent="-285750">
              <a:buFontTx/>
              <a:buChar char="-"/>
            </a:pPr>
            <a:r>
              <a:rPr lang="ko-KR" alt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클린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캠핑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유도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차박으로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인한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강릉시 주민들의 불편 해소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공식 </a:t>
            </a:r>
            <a:r>
              <a:rPr lang="ko-KR" alt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차박지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지정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일자리 창출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커피키트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밀키트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등 제공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 특산물 판매로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연결  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지역상품권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박물관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전시관 티켓 제공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지역경제 활성화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강릉시 문화 예술 지원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dirty="0"/>
          </a:p>
        </p:txBody>
      </p:sp>
      <p:sp>
        <p:nvSpPr>
          <p:cNvPr id="35" name="Google Shape;401;p53">
            <a:extLst>
              <a:ext uri="{FF2B5EF4-FFF2-40B4-BE49-F238E27FC236}">
                <a16:creationId xmlns:a16="http://schemas.microsoft.com/office/drawing/2014/main" id="{6A9C6DB3-315F-4993-89E1-E32786B8D24F}"/>
              </a:ext>
            </a:extLst>
          </p:cNvPr>
          <p:cNvSpPr txBox="1"/>
          <p:nvPr/>
        </p:nvSpPr>
        <p:spPr>
          <a:xfrm>
            <a:off x="14133835" y="8265095"/>
            <a:ext cx="3891812" cy="727533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어플 사용 예시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차박지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예약시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차량수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확인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Google Shape;401;p53">
            <a:extLst>
              <a:ext uri="{FF2B5EF4-FFF2-40B4-BE49-F238E27FC236}">
                <a16:creationId xmlns:a16="http://schemas.microsoft.com/office/drawing/2014/main" id="{98E125A6-8154-44C2-9825-6958533D9ACB}"/>
              </a:ext>
            </a:extLst>
          </p:cNvPr>
          <p:cNvSpPr txBox="1"/>
          <p:nvPr/>
        </p:nvSpPr>
        <p:spPr>
          <a:xfrm>
            <a:off x="13755979" y="8837406"/>
            <a:ext cx="4597549" cy="727533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800" dirty="0"/>
              <a:t>&lt; </a:t>
            </a:r>
            <a:r>
              <a:rPr lang="ko-KR" altLang="en-US" sz="1800" dirty="0"/>
              <a:t>모든 절차는 어플을 통해 편리하게 관리 </a:t>
            </a:r>
            <a:r>
              <a:rPr lang="en-US" altLang="ko-KR" sz="1800" dirty="0"/>
              <a:t>&gt; </a:t>
            </a:r>
            <a:endParaRPr sz="1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0DB640-FB79-4634-9D97-416B87CBAAA2}"/>
              </a:ext>
            </a:extLst>
          </p:cNvPr>
          <p:cNvGrpSpPr/>
          <p:nvPr/>
        </p:nvGrpSpPr>
        <p:grpSpPr>
          <a:xfrm>
            <a:off x="14709465" y="2550809"/>
            <a:ext cx="2740552" cy="5714286"/>
            <a:chOff x="14353474" y="2180657"/>
            <a:chExt cx="2740552" cy="5714286"/>
          </a:xfrm>
        </p:grpSpPr>
        <p:grpSp>
          <p:nvGrpSpPr>
            <p:cNvPr id="39" name="그룹 1030">
              <a:extLst>
                <a:ext uri="{FF2B5EF4-FFF2-40B4-BE49-F238E27FC236}">
                  <a16:creationId xmlns:a16="http://schemas.microsoft.com/office/drawing/2014/main" id="{5DC780A6-A3B6-40AB-B257-6A563C289D68}"/>
                </a:ext>
              </a:extLst>
            </p:cNvPr>
            <p:cNvGrpSpPr/>
            <p:nvPr/>
          </p:nvGrpSpPr>
          <p:grpSpPr>
            <a:xfrm>
              <a:off x="14353474" y="2180657"/>
              <a:ext cx="2740552" cy="5714286"/>
              <a:chOff x="6014493" y="7905273"/>
              <a:chExt cx="2740552" cy="5714286"/>
            </a:xfrm>
          </p:grpSpPr>
          <p:pic>
            <p:nvPicPr>
              <p:cNvPr id="40" name="Object 106">
                <a:extLst>
                  <a:ext uri="{FF2B5EF4-FFF2-40B4-BE49-F238E27FC236}">
                    <a16:creationId xmlns:a16="http://schemas.microsoft.com/office/drawing/2014/main" id="{994410BF-3D58-44AA-9970-5889F3CC3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14493" y="7905273"/>
                <a:ext cx="2740552" cy="5714286"/>
              </a:xfrm>
              <a:prstGeom prst="rect">
                <a:avLst/>
              </a:prstGeom>
            </p:spPr>
          </p:pic>
        </p:grpSp>
        <p:grpSp>
          <p:nvGrpSpPr>
            <p:cNvPr id="41" name="그룹 1031">
              <a:extLst>
                <a:ext uri="{FF2B5EF4-FFF2-40B4-BE49-F238E27FC236}">
                  <a16:creationId xmlns:a16="http://schemas.microsoft.com/office/drawing/2014/main" id="{6EFF9C25-3D96-4215-A916-550E78C28106}"/>
                </a:ext>
              </a:extLst>
            </p:cNvPr>
            <p:cNvGrpSpPr/>
            <p:nvPr/>
          </p:nvGrpSpPr>
          <p:grpSpPr>
            <a:xfrm>
              <a:off x="14481126" y="2793008"/>
              <a:ext cx="2435274" cy="4560292"/>
              <a:chOff x="6130747" y="8517624"/>
              <a:chExt cx="2511474" cy="4560292"/>
            </a:xfrm>
          </p:grpSpPr>
          <p:pic>
            <p:nvPicPr>
              <p:cNvPr id="42" name="Object 109">
                <a:extLst>
                  <a:ext uri="{FF2B5EF4-FFF2-40B4-BE49-F238E27FC236}">
                    <a16:creationId xmlns:a16="http://schemas.microsoft.com/office/drawing/2014/main" id="{B3984DD5-F130-42E0-800A-6E9E1244E6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/>
              <a:srcRect b="2726"/>
              <a:stretch/>
            </p:blipFill>
            <p:spPr>
              <a:xfrm>
                <a:off x="6130747" y="8517624"/>
                <a:ext cx="2511474" cy="4560292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ED5EC9-A911-4094-B459-A01190692B95}"/>
              </a:ext>
            </a:extLst>
          </p:cNvPr>
          <p:cNvGrpSpPr/>
          <p:nvPr/>
        </p:nvGrpSpPr>
        <p:grpSpPr>
          <a:xfrm>
            <a:off x="1025361" y="504197"/>
            <a:ext cx="10110392" cy="2041169"/>
            <a:chOff x="1025361" y="504197"/>
            <a:chExt cx="10110392" cy="2041169"/>
          </a:xfrm>
        </p:grpSpPr>
        <p:grpSp>
          <p:nvGrpSpPr>
            <p:cNvPr id="48" name="그룹 1007">
              <a:extLst>
                <a:ext uri="{FF2B5EF4-FFF2-40B4-BE49-F238E27FC236}">
                  <a16:creationId xmlns:a16="http://schemas.microsoft.com/office/drawing/2014/main" id="{7E1A7070-87ED-4CB5-9522-07CF6979F472}"/>
                </a:ext>
              </a:extLst>
            </p:cNvPr>
            <p:cNvGrpSpPr/>
            <p:nvPr/>
          </p:nvGrpSpPr>
          <p:grpSpPr>
            <a:xfrm>
              <a:off x="1025361" y="504197"/>
              <a:ext cx="1714770" cy="1693911"/>
              <a:chOff x="454853" y="2542990"/>
              <a:chExt cx="1157324" cy="1143246"/>
            </a:xfrm>
          </p:grpSpPr>
          <p:pic>
            <p:nvPicPr>
              <p:cNvPr id="51" name="Object 25">
                <a:extLst>
                  <a:ext uri="{FF2B5EF4-FFF2-40B4-BE49-F238E27FC236}">
                    <a16:creationId xmlns:a16="http://schemas.microsoft.com/office/drawing/2014/main" id="{CAEF4502-3B70-4421-BA51-30ED41425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4853" y="2542990"/>
                <a:ext cx="1157324" cy="1143246"/>
              </a:xfrm>
              <a:prstGeom prst="rect">
                <a:avLst/>
              </a:prstGeom>
            </p:spPr>
          </p:pic>
        </p:grpSp>
        <p:sp>
          <p:nvSpPr>
            <p:cNvPr id="49" name="Google Shape;378;p51">
              <a:extLst>
                <a:ext uri="{FF2B5EF4-FFF2-40B4-BE49-F238E27FC236}">
                  <a16:creationId xmlns:a16="http://schemas.microsoft.com/office/drawing/2014/main" id="{1F9A04E7-96EC-4DB0-A05C-38B1E0909AC2}"/>
                </a:ext>
              </a:extLst>
            </p:cNvPr>
            <p:cNvSpPr txBox="1">
              <a:spLocks/>
            </p:cNvSpPr>
            <p:nvPr/>
          </p:nvSpPr>
          <p:spPr>
            <a:xfrm>
              <a:off x="1321842" y="1136661"/>
              <a:ext cx="5744576" cy="872746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4000" dirty="0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강릉 공식 </a:t>
              </a:r>
              <a:r>
                <a:rPr lang="ko-KR" altLang="en-US" sz="4000" dirty="0" err="1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차박지</a:t>
              </a:r>
              <a:r>
                <a:rPr lang="ko-KR" altLang="en-US" sz="4000" dirty="0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조성</a:t>
              </a:r>
            </a:p>
          </p:txBody>
        </p:sp>
        <p:sp>
          <p:nvSpPr>
            <p:cNvPr id="50" name="Google Shape;378;p51">
              <a:extLst>
                <a:ext uri="{FF2B5EF4-FFF2-40B4-BE49-F238E27FC236}">
                  <a16:creationId xmlns:a16="http://schemas.microsoft.com/office/drawing/2014/main" id="{23D06DAF-3D85-45B0-9B15-091B39997696}"/>
                </a:ext>
              </a:extLst>
            </p:cNvPr>
            <p:cNvSpPr txBox="1">
              <a:spLocks/>
            </p:cNvSpPr>
            <p:nvPr/>
          </p:nvSpPr>
          <p:spPr>
            <a:xfrm>
              <a:off x="1588413" y="1805811"/>
              <a:ext cx="9547340" cy="739555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000" dirty="0" err="1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차박지를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합법화하고</a:t>
              </a:r>
              <a:r>
                <a:rPr lang="en-US" altLang="ko-KR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관리하여 </a:t>
              </a:r>
              <a:r>
                <a:rPr lang="ko-KR" altLang="en-US" sz="2000" dirty="0" err="1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차박인들의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</a:t>
              </a:r>
              <a:r>
                <a:rPr lang="ko-KR" altLang="en-US" sz="2000" dirty="0" err="1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클린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캠핑 유도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9988B97-A858-41CB-8CD0-8270EA380874}"/>
              </a:ext>
            </a:extLst>
          </p:cNvPr>
          <p:cNvSpPr/>
          <p:nvPr/>
        </p:nvSpPr>
        <p:spPr>
          <a:xfrm>
            <a:off x="667677" y="2552700"/>
            <a:ext cx="13353123" cy="4523274"/>
          </a:xfrm>
          <a:prstGeom prst="roundRect">
            <a:avLst>
              <a:gd name="adj" fmla="val 6534"/>
            </a:avLst>
          </a:prstGeom>
          <a:noFill/>
          <a:ln w="38100">
            <a:solidFill>
              <a:srgbClr val="63946B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7A9676-42F5-41D3-B5AA-05C982E87FC9}"/>
              </a:ext>
            </a:extLst>
          </p:cNvPr>
          <p:cNvGrpSpPr/>
          <p:nvPr/>
        </p:nvGrpSpPr>
        <p:grpSpPr>
          <a:xfrm>
            <a:off x="1172480" y="3356427"/>
            <a:ext cx="12575193" cy="3920673"/>
            <a:chOff x="1066800" y="3296125"/>
            <a:chExt cx="12575193" cy="3920673"/>
          </a:xfrm>
        </p:grpSpPr>
        <p:grpSp>
          <p:nvGrpSpPr>
            <p:cNvPr id="61" name="그룹 1019">
              <a:extLst>
                <a:ext uri="{FF2B5EF4-FFF2-40B4-BE49-F238E27FC236}">
                  <a16:creationId xmlns:a16="http://schemas.microsoft.com/office/drawing/2014/main" id="{BAFE3928-1EE1-4D80-AF21-6E05DC8B44C4}"/>
                </a:ext>
              </a:extLst>
            </p:cNvPr>
            <p:cNvGrpSpPr/>
            <p:nvPr/>
          </p:nvGrpSpPr>
          <p:grpSpPr>
            <a:xfrm>
              <a:off x="1547938" y="3776592"/>
              <a:ext cx="626288" cy="602848"/>
              <a:chOff x="1155325" y="8253494"/>
              <a:chExt cx="388738" cy="374189"/>
            </a:xfrm>
          </p:grpSpPr>
          <p:pic>
            <p:nvPicPr>
              <p:cNvPr id="64" name="Object 73">
                <a:extLst>
                  <a:ext uri="{FF2B5EF4-FFF2-40B4-BE49-F238E27FC236}">
                    <a16:creationId xmlns:a16="http://schemas.microsoft.com/office/drawing/2014/main" id="{4C3601E0-F85F-4B8A-91E8-019F7ECF3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55325" y="8253494"/>
                <a:ext cx="388738" cy="374189"/>
              </a:xfrm>
              <a:prstGeom prst="rect">
                <a:avLst/>
              </a:prstGeom>
            </p:spPr>
          </p:pic>
        </p:grpSp>
        <p:grpSp>
          <p:nvGrpSpPr>
            <p:cNvPr id="66" name="그룹 1022">
              <a:extLst>
                <a:ext uri="{FF2B5EF4-FFF2-40B4-BE49-F238E27FC236}">
                  <a16:creationId xmlns:a16="http://schemas.microsoft.com/office/drawing/2014/main" id="{90FC4BBB-24E3-448F-820F-C5B8D6E45D8E}"/>
                </a:ext>
              </a:extLst>
            </p:cNvPr>
            <p:cNvGrpSpPr/>
            <p:nvPr/>
          </p:nvGrpSpPr>
          <p:grpSpPr>
            <a:xfrm>
              <a:off x="4867538" y="3687091"/>
              <a:ext cx="592137" cy="781848"/>
              <a:chOff x="1189593" y="9766715"/>
              <a:chExt cx="367541" cy="485295"/>
            </a:xfrm>
          </p:grpSpPr>
          <p:pic>
            <p:nvPicPr>
              <p:cNvPr id="69" name="Object 81">
                <a:extLst>
                  <a:ext uri="{FF2B5EF4-FFF2-40B4-BE49-F238E27FC236}">
                    <a16:creationId xmlns:a16="http://schemas.microsoft.com/office/drawing/2014/main" id="{30C3A8ED-C99C-41EC-9A30-A58FBC1C3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9593" y="9766715"/>
                <a:ext cx="367541" cy="485295"/>
              </a:xfrm>
              <a:prstGeom prst="rect">
                <a:avLst/>
              </a:prstGeom>
            </p:spPr>
          </p:pic>
        </p:grpSp>
        <p:grpSp>
          <p:nvGrpSpPr>
            <p:cNvPr id="77" name="그룹 1028">
              <a:extLst>
                <a:ext uri="{FF2B5EF4-FFF2-40B4-BE49-F238E27FC236}">
                  <a16:creationId xmlns:a16="http://schemas.microsoft.com/office/drawing/2014/main" id="{F7BD87B7-4230-422B-BA8B-CCCBD8C6C97B}"/>
                </a:ext>
              </a:extLst>
            </p:cNvPr>
            <p:cNvGrpSpPr/>
            <p:nvPr/>
          </p:nvGrpSpPr>
          <p:grpSpPr>
            <a:xfrm>
              <a:off x="10989594" y="3314700"/>
              <a:ext cx="1563781" cy="1559181"/>
              <a:chOff x="921746" y="12618274"/>
              <a:chExt cx="970642" cy="967787"/>
            </a:xfrm>
          </p:grpSpPr>
          <p:pic>
            <p:nvPicPr>
              <p:cNvPr id="80" name="Object 98">
                <a:extLst>
                  <a:ext uri="{FF2B5EF4-FFF2-40B4-BE49-F238E27FC236}">
                    <a16:creationId xmlns:a16="http://schemas.microsoft.com/office/drawing/2014/main" id="{5FB45BEB-5B7B-4557-A7DA-FC252BA3A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921746" y="12618274"/>
                <a:ext cx="970642" cy="967787"/>
              </a:xfrm>
              <a:prstGeom prst="rect">
                <a:avLst/>
              </a:prstGeom>
            </p:spPr>
          </p:pic>
        </p:grpSp>
        <p:sp>
          <p:nvSpPr>
            <p:cNvPr id="26" name="Google Shape;401;p53">
              <a:extLst>
                <a:ext uri="{FF2B5EF4-FFF2-40B4-BE49-F238E27FC236}">
                  <a16:creationId xmlns:a16="http://schemas.microsoft.com/office/drawing/2014/main" id="{A3F5F8E2-FAAA-41A3-A626-22D481DDFE84}"/>
                </a:ext>
              </a:extLst>
            </p:cNvPr>
            <p:cNvSpPr txBox="1"/>
            <p:nvPr/>
          </p:nvSpPr>
          <p:spPr>
            <a:xfrm>
              <a:off x="1066800" y="4873714"/>
              <a:ext cx="2355684" cy="2199381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ko-KR" altLang="en-US" sz="1800" b="1" dirty="0" err="1">
                  <a:solidFill>
                    <a:srgbClr val="598560"/>
                  </a:solidFill>
                </a:rPr>
                <a:t>차박지</a:t>
              </a:r>
              <a:r>
                <a:rPr lang="ko-KR" altLang="en-US" sz="1800" b="1" dirty="0">
                  <a:solidFill>
                    <a:srgbClr val="598560"/>
                  </a:solidFill>
                </a:rPr>
                <a:t> 예약</a:t>
              </a:r>
              <a:endParaRPr lang="en-US" altLang="ko-KR" sz="1800" b="1" dirty="0">
                <a:solidFill>
                  <a:srgbClr val="598560"/>
                </a:solidFill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ko-KR" altLang="en-US" sz="17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차박지</a:t>
              </a:r>
              <a:r>
                <a:rPr lang="ko-KR" alt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예약 전 어플로 차량 수 확인</a:t>
              </a:r>
              <a:r>
                <a:rPr lang="ko" alt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endParaRPr sz="1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Google Shape;401;p53">
              <a:extLst>
                <a:ext uri="{FF2B5EF4-FFF2-40B4-BE49-F238E27FC236}">
                  <a16:creationId xmlns:a16="http://schemas.microsoft.com/office/drawing/2014/main" id="{1A6F8A05-41A7-44D4-A2F3-3CFAC35FC706}"/>
                </a:ext>
              </a:extLst>
            </p:cNvPr>
            <p:cNvSpPr txBox="1"/>
            <p:nvPr/>
          </p:nvSpPr>
          <p:spPr>
            <a:xfrm>
              <a:off x="3856971" y="4873714"/>
              <a:ext cx="2731155" cy="2199381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ko-KR" altLang="en-US" sz="1900" b="1" dirty="0" err="1">
                  <a:solidFill>
                    <a:srgbClr val="598560"/>
                  </a:solidFill>
                </a:rPr>
                <a:t>클린</a:t>
              </a:r>
              <a:r>
                <a:rPr lang="ko-KR" altLang="en-US" sz="1900" b="1" dirty="0">
                  <a:solidFill>
                    <a:srgbClr val="598560"/>
                  </a:solidFill>
                </a:rPr>
                <a:t> 캠핑 서명에 동의</a:t>
              </a:r>
              <a:endParaRPr lang="en-US" altLang="ko-KR" sz="1900" b="1" dirty="0">
                <a:solidFill>
                  <a:srgbClr val="598560"/>
                </a:solidFill>
              </a:endParaRPr>
            </a:p>
            <a:p>
              <a:pPr>
                <a:lnSpc>
                  <a:spcPct val="140000"/>
                </a:lnSpc>
                <a:spcBef>
                  <a:spcPts val="0"/>
                </a:spcBef>
              </a:pPr>
              <a:r>
                <a:rPr lang="ko-KR" altLang="en-US" sz="17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예약시</a:t>
              </a:r>
              <a:r>
                <a:rPr lang="ko-KR" alt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7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클린</a:t>
              </a:r>
              <a:r>
                <a:rPr lang="ko-KR" alt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캠핑에 서명</a:t>
              </a:r>
              <a:r>
                <a:rPr lang="en-US" altLang="ko-KR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</a:t>
              </a:r>
            </a:p>
            <a:p>
              <a:pPr>
                <a:lnSpc>
                  <a:spcPct val="140000"/>
                </a:lnSpc>
                <a:spcBef>
                  <a:spcPts val="0"/>
                </a:spcBef>
              </a:pPr>
              <a:r>
                <a:rPr lang="ko-KR" alt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공식 </a:t>
              </a:r>
              <a:r>
                <a:rPr lang="ko-KR" altLang="en-US" sz="17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차박지에서</a:t>
              </a:r>
              <a:r>
                <a:rPr lang="ko-KR" alt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커피 키트 수령</a:t>
              </a:r>
              <a:endParaRPr sz="1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Google Shape;401;p53">
              <a:extLst>
                <a:ext uri="{FF2B5EF4-FFF2-40B4-BE49-F238E27FC236}">
                  <a16:creationId xmlns:a16="http://schemas.microsoft.com/office/drawing/2014/main" id="{85351262-D138-4706-B49F-8F6A078D49C8}"/>
                </a:ext>
              </a:extLst>
            </p:cNvPr>
            <p:cNvSpPr txBox="1"/>
            <p:nvPr/>
          </p:nvSpPr>
          <p:spPr>
            <a:xfrm>
              <a:off x="6956788" y="4873714"/>
              <a:ext cx="3254012" cy="2112284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ko-KR" altLang="en-US" sz="1800" b="1" dirty="0" err="1">
                  <a:solidFill>
                    <a:srgbClr val="598560"/>
                  </a:solidFill>
                </a:rPr>
                <a:t>클린하고</a:t>
              </a:r>
              <a:r>
                <a:rPr lang="ko-KR" altLang="en-US" sz="1800" b="1" dirty="0">
                  <a:solidFill>
                    <a:srgbClr val="598560"/>
                  </a:solidFill>
                </a:rPr>
                <a:t> 안전한 </a:t>
              </a:r>
              <a:r>
                <a:rPr lang="ko-KR" altLang="en-US" sz="1800" b="1" dirty="0" err="1">
                  <a:solidFill>
                    <a:srgbClr val="598560"/>
                  </a:solidFill>
                </a:rPr>
                <a:t>차박</a:t>
              </a:r>
              <a:r>
                <a:rPr lang="ko-KR" altLang="en-US" sz="1800" b="1" dirty="0">
                  <a:solidFill>
                    <a:srgbClr val="598560"/>
                  </a:solidFill>
                </a:rPr>
                <a:t> 즐기기</a:t>
              </a:r>
              <a:endParaRPr lang="en-US" altLang="ko-KR" sz="1800" b="1" dirty="0">
                <a:solidFill>
                  <a:srgbClr val="598560"/>
                </a:solidFill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ko-KR" altLang="en-US" sz="17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클린</a:t>
              </a:r>
              <a:r>
                <a:rPr lang="ko-KR" alt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캠핑 지침 지키며 안전하게 </a:t>
              </a:r>
              <a:r>
                <a:rPr lang="ko-KR" altLang="en-US" sz="17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차박</a:t>
              </a:r>
              <a:r>
                <a:rPr lang="ko-KR" alt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즐기기</a:t>
              </a:r>
              <a:endParaRPr sz="1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Google Shape;401;p53">
              <a:extLst>
                <a:ext uri="{FF2B5EF4-FFF2-40B4-BE49-F238E27FC236}">
                  <a16:creationId xmlns:a16="http://schemas.microsoft.com/office/drawing/2014/main" id="{F6F0FE6C-B518-42CC-B5A7-89B27D177866}"/>
                </a:ext>
              </a:extLst>
            </p:cNvPr>
            <p:cNvSpPr txBox="1"/>
            <p:nvPr/>
          </p:nvSpPr>
          <p:spPr>
            <a:xfrm>
              <a:off x="10387981" y="4873714"/>
              <a:ext cx="3254012" cy="2343084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 fontScale="62500" lnSpcReduction="20000"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>
                <a:lnSpc>
                  <a:spcPct val="14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ko-KR" altLang="en-US" sz="2600" b="1" dirty="0" err="1">
                  <a:solidFill>
                    <a:srgbClr val="598560"/>
                  </a:solidFill>
                </a:rPr>
                <a:t>클린</a:t>
              </a:r>
              <a:r>
                <a:rPr lang="ko-KR" altLang="en-US" sz="2600" b="1" dirty="0">
                  <a:solidFill>
                    <a:srgbClr val="598560"/>
                  </a:solidFill>
                </a:rPr>
                <a:t> 캠핑 인증 후 지역상품권 수령</a:t>
              </a:r>
              <a:endParaRPr lang="en-US" altLang="ko-KR" sz="2600" b="1" dirty="0">
                <a:solidFill>
                  <a:srgbClr val="598560"/>
                </a:solidFill>
              </a:endParaRPr>
            </a:p>
            <a:p>
              <a:pPr>
                <a:lnSpc>
                  <a:spcPct val="14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관리인에게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클린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캠핑 인증 후 지역상품권 수령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어플로 사용처 확인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사용시 스탬프 마일리지 적립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모은 스탬프로 다음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예약시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웰컴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키트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지역 상품권 업그레이드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2" name="그룹 1020">
              <a:extLst>
                <a:ext uri="{FF2B5EF4-FFF2-40B4-BE49-F238E27FC236}">
                  <a16:creationId xmlns:a16="http://schemas.microsoft.com/office/drawing/2014/main" id="{6B872953-F2C0-4E52-BFBC-91D27A91018A}"/>
                </a:ext>
              </a:extLst>
            </p:cNvPr>
            <p:cNvGrpSpPr/>
            <p:nvPr/>
          </p:nvGrpSpPr>
          <p:grpSpPr>
            <a:xfrm>
              <a:off x="1080723" y="3296125"/>
              <a:ext cx="1560715" cy="1563781"/>
              <a:chOff x="865324" y="7955267"/>
              <a:chExt cx="968739" cy="970642"/>
            </a:xfrm>
          </p:grpSpPr>
          <p:pic>
            <p:nvPicPr>
              <p:cNvPr id="63" name="Object 76">
                <a:extLst>
                  <a:ext uri="{FF2B5EF4-FFF2-40B4-BE49-F238E27FC236}">
                    <a16:creationId xmlns:a16="http://schemas.microsoft.com/office/drawing/2014/main" id="{8BD54DBE-D550-4C91-8EBA-2C12A317B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864373" y="7956218"/>
                <a:ext cx="970642" cy="968739"/>
              </a:xfrm>
              <a:prstGeom prst="rect">
                <a:avLst/>
              </a:prstGeom>
            </p:spPr>
          </p:pic>
        </p:grpSp>
        <p:grpSp>
          <p:nvGrpSpPr>
            <p:cNvPr id="67" name="그룹 1023">
              <a:extLst>
                <a:ext uri="{FF2B5EF4-FFF2-40B4-BE49-F238E27FC236}">
                  <a16:creationId xmlns:a16="http://schemas.microsoft.com/office/drawing/2014/main" id="{EAB958B3-2B38-4DC0-98CE-E8C64CABBCAE}"/>
                </a:ext>
              </a:extLst>
            </p:cNvPr>
            <p:cNvGrpSpPr/>
            <p:nvPr/>
          </p:nvGrpSpPr>
          <p:grpSpPr>
            <a:xfrm>
              <a:off x="4383771" y="3299747"/>
              <a:ext cx="1559672" cy="1556537"/>
              <a:chOff x="889318" y="9526290"/>
              <a:chExt cx="968092" cy="966146"/>
            </a:xfrm>
          </p:grpSpPr>
          <p:pic>
            <p:nvPicPr>
              <p:cNvPr id="68" name="Object 84">
                <a:extLst>
                  <a:ext uri="{FF2B5EF4-FFF2-40B4-BE49-F238E27FC236}">
                    <a16:creationId xmlns:a16="http://schemas.microsoft.com/office/drawing/2014/main" id="{B02505CF-68C0-4352-A720-DBFF2157A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9318" y="9526290"/>
                <a:ext cx="968092" cy="966146"/>
              </a:xfrm>
              <a:prstGeom prst="rect">
                <a:avLst/>
              </a:prstGeom>
            </p:spPr>
          </p:pic>
        </p:grpSp>
        <p:pic>
          <p:nvPicPr>
            <p:cNvPr id="71" name="Object 88">
              <a:extLst>
                <a:ext uri="{FF2B5EF4-FFF2-40B4-BE49-F238E27FC236}">
                  <a16:creationId xmlns:a16="http://schemas.microsoft.com/office/drawing/2014/main" id="{A50496C1-7C89-4A5A-919C-0BA52982C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3642" y="3977733"/>
              <a:ext cx="494166" cy="200565"/>
            </a:xfrm>
            <a:prstGeom prst="rect">
              <a:avLst/>
            </a:prstGeom>
          </p:spPr>
        </p:pic>
        <p:pic>
          <p:nvPicPr>
            <p:cNvPr id="73" name="Object 91">
              <a:extLst>
                <a:ext uri="{FF2B5EF4-FFF2-40B4-BE49-F238E27FC236}">
                  <a16:creationId xmlns:a16="http://schemas.microsoft.com/office/drawing/2014/main" id="{D6095DBE-2CA3-4EA9-8B18-83BEAEDF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67527" y="3977733"/>
              <a:ext cx="494166" cy="200565"/>
            </a:xfrm>
            <a:prstGeom prst="rect">
              <a:avLst/>
            </a:prstGeom>
          </p:spPr>
        </p:pic>
        <p:pic>
          <p:nvPicPr>
            <p:cNvPr id="75" name="Object 94">
              <a:extLst>
                <a:ext uri="{FF2B5EF4-FFF2-40B4-BE49-F238E27FC236}">
                  <a16:creationId xmlns:a16="http://schemas.microsoft.com/office/drawing/2014/main" id="{EEA264A2-1DC3-400A-931C-15077D2E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5522" y="3977733"/>
              <a:ext cx="494166" cy="200565"/>
            </a:xfrm>
            <a:prstGeom prst="rect">
              <a:avLst/>
            </a:prstGeom>
          </p:spPr>
        </p:pic>
        <p:grpSp>
          <p:nvGrpSpPr>
            <p:cNvPr id="78" name="그룹 1029">
              <a:extLst>
                <a:ext uri="{FF2B5EF4-FFF2-40B4-BE49-F238E27FC236}">
                  <a16:creationId xmlns:a16="http://schemas.microsoft.com/office/drawing/2014/main" id="{0C726AFA-A451-4176-860D-AF1367756A9D}"/>
                </a:ext>
              </a:extLst>
            </p:cNvPr>
            <p:cNvGrpSpPr/>
            <p:nvPr/>
          </p:nvGrpSpPr>
          <p:grpSpPr>
            <a:xfrm>
              <a:off x="11105880" y="3412411"/>
              <a:ext cx="1331207" cy="1331207"/>
              <a:chOff x="993925" y="12689026"/>
              <a:chExt cx="826283" cy="826283"/>
            </a:xfrm>
          </p:grpSpPr>
          <p:pic>
            <p:nvPicPr>
              <p:cNvPr id="79" name="Object 101">
                <a:extLst>
                  <a:ext uri="{FF2B5EF4-FFF2-40B4-BE49-F238E27FC236}">
                    <a16:creationId xmlns:a16="http://schemas.microsoft.com/office/drawing/2014/main" id="{6C2B6D01-2264-4A5A-B7E4-69B1E137D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93925" y="12689026"/>
                <a:ext cx="826283" cy="826283"/>
              </a:xfrm>
              <a:prstGeom prst="rect">
                <a:avLst/>
              </a:prstGeom>
            </p:spPr>
          </p:pic>
        </p:grpSp>
        <p:grpSp>
          <p:nvGrpSpPr>
            <p:cNvPr id="58" name="그룹 1017">
              <a:extLst>
                <a:ext uri="{FF2B5EF4-FFF2-40B4-BE49-F238E27FC236}">
                  <a16:creationId xmlns:a16="http://schemas.microsoft.com/office/drawing/2014/main" id="{4A8BDC74-90CB-4A75-B53F-E41B3E38C57C}"/>
                </a:ext>
              </a:extLst>
            </p:cNvPr>
            <p:cNvGrpSpPr/>
            <p:nvPr/>
          </p:nvGrpSpPr>
          <p:grpSpPr>
            <a:xfrm>
              <a:off x="7685777" y="3297697"/>
              <a:ext cx="1563781" cy="1560636"/>
              <a:chOff x="923173" y="11092817"/>
              <a:chExt cx="970642" cy="968690"/>
            </a:xfrm>
          </p:grpSpPr>
          <p:pic>
            <p:nvPicPr>
              <p:cNvPr id="59" name="Object 69">
                <a:extLst>
                  <a:ext uri="{FF2B5EF4-FFF2-40B4-BE49-F238E27FC236}">
                    <a16:creationId xmlns:a16="http://schemas.microsoft.com/office/drawing/2014/main" id="{069429CD-547B-4888-860D-83E37DAAE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23173" y="11092817"/>
                <a:ext cx="970642" cy="968690"/>
              </a:xfrm>
              <a:prstGeom prst="rect">
                <a:avLst/>
              </a:prstGeom>
            </p:spPr>
          </p:pic>
        </p:grpSp>
        <p:grpSp>
          <p:nvGrpSpPr>
            <p:cNvPr id="81" name="그룹 1016">
              <a:extLst>
                <a:ext uri="{FF2B5EF4-FFF2-40B4-BE49-F238E27FC236}">
                  <a16:creationId xmlns:a16="http://schemas.microsoft.com/office/drawing/2014/main" id="{B17CDB5C-D13F-478C-9CF6-2AFE14AAC855}"/>
                </a:ext>
              </a:extLst>
            </p:cNvPr>
            <p:cNvGrpSpPr/>
            <p:nvPr/>
          </p:nvGrpSpPr>
          <p:grpSpPr>
            <a:xfrm>
              <a:off x="7913384" y="3809775"/>
              <a:ext cx="1103965" cy="484793"/>
              <a:chOff x="1065878" y="11426706"/>
              <a:chExt cx="685233" cy="300912"/>
            </a:xfrm>
          </p:grpSpPr>
          <p:pic>
            <p:nvPicPr>
              <p:cNvPr id="82" name="Object 66">
                <a:extLst>
                  <a:ext uri="{FF2B5EF4-FFF2-40B4-BE49-F238E27FC236}">
                    <a16:creationId xmlns:a16="http://schemas.microsoft.com/office/drawing/2014/main" id="{C4D907C5-A18F-418D-96AE-E76D57EA7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65878" y="11426706"/>
                <a:ext cx="685233" cy="300912"/>
              </a:xfrm>
              <a:prstGeom prst="rect">
                <a:avLst/>
              </a:prstGeom>
            </p:spPr>
          </p:pic>
        </p:grpSp>
      </p:grpSp>
      <p:sp>
        <p:nvSpPr>
          <p:cNvPr id="84" name="Google Shape;401;p53">
            <a:extLst>
              <a:ext uri="{FF2B5EF4-FFF2-40B4-BE49-F238E27FC236}">
                <a16:creationId xmlns:a16="http://schemas.microsoft.com/office/drawing/2014/main" id="{88474AC6-2404-4F0C-99B0-2C053D518327}"/>
              </a:ext>
            </a:extLst>
          </p:cNvPr>
          <p:cNvSpPr txBox="1"/>
          <p:nvPr/>
        </p:nvSpPr>
        <p:spPr>
          <a:xfrm>
            <a:off x="1325655" y="2579977"/>
            <a:ext cx="2437625" cy="727533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800" dirty="0">
                <a:highlight>
                  <a:srgbClr val="BCD2C0"/>
                </a:highlight>
              </a:rPr>
              <a:t>공식 </a:t>
            </a:r>
            <a:r>
              <a:rPr lang="ko-KR" altLang="en-US" sz="1800" dirty="0" err="1">
                <a:highlight>
                  <a:srgbClr val="BCD2C0"/>
                </a:highlight>
              </a:rPr>
              <a:t>차박지</a:t>
            </a:r>
            <a:r>
              <a:rPr lang="ko-KR" altLang="en-US" sz="1800" dirty="0">
                <a:highlight>
                  <a:srgbClr val="BCD2C0"/>
                </a:highlight>
              </a:rPr>
              <a:t> 운영 방식</a:t>
            </a:r>
            <a:endParaRPr sz="1800" dirty="0">
              <a:highlight>
                <a:srgbClr val="BCD2C0"/>
              </a:highlight>
            </a:endParaRP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6BA4F812-6F26-47AA-9819-56D609175029}"/>
              </a:ext>
            </a:extLst>
          </p:cNvPr>
          <p:cNvSpPr/>
          <p:nvPr/>
        </p:nvSpPr>
        <p:spPr>
          <a:xfrm rot="5400000">
            <a:off x="1152036" y="2842462"/>
            <a:ext cx="235262" cy="202812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이등변 삼각형 88">
            <a:extLst>
              <a:ext uri="{FF2B5EF4-FFF2-40B4-BE49-F238E27FC236}">
                <a16:creationId xmlns:a16="http://schemas.microsoft.com/office/drawing/2014/main" id="{F0425C7A-8C78-4C4D-9A2C-3A2078C72A25}"/>
              </a:ext>
            </a:extLst>
          </p:cNvPr>
          <p:cNvSpPr/>
          <p:nvPr/>
        </p:nvSpPr>
        <p:spPr>
          <a:xfrm rot="5400000">
            <a:off x="1198991" y="7947704"/>
            <a:ext cx="235262" cy="202812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86B0B0-E9E8-422D-BF71-6CCB0D83A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3" y="3661051"/>
            <a:ext cx="1015007" cy="1015007"/>
          </a:xfrm>
          <a:prstGeom prst="rect">
            <a:avLst/>
          </a:prstGeom>
        </p:spPr>
      </p:pic>
      <p:sp>
        <p:nvSpPr>
          <p:cNvPr id="394" name="Google Shape;394;p52"/>
          <p:cNvSpPr txBox="1">
            <a:spLocks noGrp="1"/>
          </p:cNvSpPr>
          <p:nvPr>
            <p:ph type="body" idx="1"/>
          </p:nvPr>
        </p:nvSpPr>
        <p:spPr>
          <a:xfrm>
            <a:off x="1984567" y="3933932"/>
            <a:ext cx="14679000" cy="51432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ko" alt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홍성</a:t>
            </a:r>
            <a:r>
              <a:rPr lang="ko-KR" alt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군</a:t>
            </a:r>
            <a:r>
              <a:rPr lang="ko" alt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사례 </a:t>
            </a:r>
            <a:endParaRPr sz="29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홍성군 </a:t>
            </a: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DMO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사업 </a:t>
            </a:r>
            <a:r>
              <a:rPr lang="ko" altLang="en-US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‘클린관광 챌린지</a:t>
            </a:r>
            <a:r>
              <a:rPr lang="en-US" altLang="ko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endParaRPr sz="2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en-US" altLang="ko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  </a:t>
            </a:r>
            <a:r>
              <a:rPr lang="ko" altLang="en-US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관광공사와 문체부 </a:t>
            </a:r>
            <a:r>
              <a:rPr lang="en-US" altLang="ko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'</a:t>
            </a:r>
            <a:r>
              <a:rPr lang="ko" altLang="en-US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</a:t>
            </a:r>
            <a:r>
              <a:rPr lang="en-US" altLang="ko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" altLang="en-US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 우수 </a:t>
            </a:r>
            <a:r>
              <a:rPr lang="en-US" altLang="ko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DMO </a:t>
            </a:r>
            <a:r>
              <a:rPr lang="ko" altLang="en-US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시상식</a:t>
            </a:r>
            <a:r>
              <a:rPr lang="en-US" altLang="ko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' 1</a:t>
            </a:r>
            <a:r>
              <a:rPr lang="ko" altLang="en-US" dirty="0">
                <a:highlight>
                  <a:srgbClr val="F7F5F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위</a:t>
            </a:r>
            <a:endParaRPr dirty="0">
              <a:highlight>
                <a:srgbClr val="F7F5F0"/>
              </a:highlight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충남 홍성군은 홍성군 남당항과 어사리 노을공원</a:t>
            </a: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속동전망대</a:t>
            </a: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상황리 해변 이면도로</a:t>
            </a: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속동갯벌마을 등 차박 성지 </a:t>
            </a:r>
            <a:r>
              <a:rPr lang="ko-KR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다수</a:t>
            </a:r>
            <a:endParaRPr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endParaRPr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• 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충남 홍성군은 </a:t>
            </a:r>
            <a:r>
              <a:rPr lang="ko" altLang="en-US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‘차박’으로 발생하는 민원을 기존 주차장 폐쇄와 같은 강압적인 단속 대신 역발상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으로 </a:t>
            </a:r>
            <a:endParaRPr lang="en-US" altLang="ko"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‘클린캠핑 약속 서명 이벤트’와 ‘클린캠핑 실천 공유 이벤트</a:t>
            </a: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(SNS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업로드시 밀키트 제공</a:t>
            </a: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)’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</a:t>
            </a:r>
            <a:r>
              <a:rPr lang="ko" altLang="en-US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차박족들의 합법화를 추진하여 주민과 상생할 수 있는 모델을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발굴</a:t>
            </a:r>
            <a:endParaRPr lang="en-US" altLang="ko"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endParaRPr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     효과 </a:t>
            </a: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전국의 차박족들이 클린캠핑 약속에 서명하고 홍성군을 대거 찾으면서 지역특산물 판매로 이어짐</a:t>
            </a: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" altLang="en-US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차박족들의 쓰레기 무단 투기와 야간 음주</a:t>
            </a:r>
            <a:r>
              <a:rPr lang="en-US" altLang="ko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</a:t>
            </a:r>
            <a:r>
              <a:rPr lang="ko" altLang="en-US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불법취사</a:t>
            </a:r>
            <a:r>
              <a:rPr lang="en-US" altLang="ko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</a:t>
            </a:r>
            <a:r>
              <a:rPr lang="ko" altLang="en-US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고성방가로 인한 소음 등의 고질적인 문제 해소</a:t>
            </a:r>
            <a:r>
              <a:rPr lang="en-US" altLang="ko" sz="2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특히 홍성 특산물을 활용한 체험키트를 제작</a:t>
            </a:r>
            <a:r>
              <a:rPr lang="en-US" altLang="ko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·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제공해 판로 연계까지 이어져 챌린지 참여 관광객과 지역주민 모두에게 만족</a:t>
            </a:r>
            <a:endParaRPr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endParaRPr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 algn="ctr">
              <a:lnSpc>
                <a:spcPct val="140000"/>
              </a:lnSpc>
              <a:spcBef>
                <a:spcPct val="20000"/>
              </a:spcBef>
              <a:buNone/>
            </a:pPr>
            <a:r>
              <a:rPr lang="en-US" altLang="ko-KR" sz="2400" dirty="0"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</a:t>
            </a:r>
            <a:r>
              <a:rPr lang="ko" altLang="en-US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차박지를 합법화하는 방법이 오히려 차박족과 주민들이 상생하는 방안이 됨</a:t>
            </a:r>
            <a:endParaRPr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88BCFA-817D-4EEA-9CF6-D2CC5079043B}"/>
              </a:ext>
            </a:extLst>
          </p:cNvPr>
          <p:cNvGrpSpPr/>
          <p:nvPr/>
        </p:nvGrpSpPr>
        <p:grpSpPr>
          <a:xfrm>
            <a:off x="1025361" y="504197"/>
            <a:ext cx="10110392" cy="2041169"/>
            <a:chOff x="1025361" y="504197"/>
            <a:chExt cx="10110392" cy="2041169"/>
          </a:xfrm>
        </p:grpSpPr>
        <p:grpSp>
          <p:nvGrpSpPr>
            <p:cNvPr id="15" name="그룹 1007">
              <a:extLst>
                <a:ext uri="{FF2B5EF4-FFF2-40B4-BE49-F238E27FC236}">
                  <a16:creationId xmlns:a16="http://schemas.microsoft.com/office/drawing/2014/main" id="{2D0F9656-1312-4651-8B9E-379E28488740}"/>
                </a:ext>
              </a:extLst>
            </p:cNvPr>
            <p:cNvGrpSpPr/>
            <p:nvPr/>
          </p:nvGrpSpPr>
          <p:grpSpPr>
            <a:xfrm>
              <a:off x="1025361" y="504197"/>
              <a:ext cx="1714770" cy="1693911"/>
              <a:chOff x="454853" y="2542990"/>
              <a:chExt cx="1157324" cy="1143246"/>
            </a:xfrm>
          </p:grpSpPr>
          <p:pic>
            <p:nvPicPr>
              <p:cNvPr id="18" name="Object 25">
                <a:extLst>
                  <a:ext uri="{FF2B5EF4-FFF2-40B4-BE49-F238E27FC236}">
                    <a16:creationId xmlns:a16="http://schemas.microsoft.com/office/drawing/2014/main" id="{6DD632CB-A1AD-43B5-97A8-9A93B6DA7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4853" y="2542990"/>
                <a:ext cx="1157324" cy="1143246"/>
              </a:xfrm>
              <a:prstGeom prst="rect">
                <a:avLst/>
              </a:prstGeom>
            </p:spPr>
          </p:pic>
        </p:grpSp>
        <p:sp>
          <p:nvSpPr>
            <p:cNvPr id="16" name="Google Shape;378;p51">
              <a:extLst>
                <a:ext uri="{FF2B5EF4-FFF2-40B4-BE49-F238E27FC236}">
                  <a16:creationId xmlns:a16="http://schemas.microsoft.com/office/drawing/2014/main" id="{A4E43B44-FD4A-4ED1-B047-86ABB4CF77C0}"/>
                </a:ext>
              </a:extLst>
            </p:cNvPr>
            <p:cNvSpPr txBox="1">
              <a:spLocks/>
            </p:cNvSpPr>
            <p:nvPr/>
          </p:nvSpPr>
          <p:spPr>
            <a:xfrm>
              <a:off x="1321842" y="1136661"/>
              <a:ext cx="5744576" cy="872746"/>
            </a:xfrm>
            <a:prstGeom prst="rect">
              <a:avLst/>
            </a:prstGeom>
            <a:noFill/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4000" dirty="0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강릉 공식 </a:t>
              </a:r>
              <a:r>
                <a:rPr lang="ko-KR" altLang="en-US" sz="4000" dirty="0" err="1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차박지</a:t>
              </a:r>
              <a:r>
                <a:rPr lang="ko-KR" altLang="en-US" sz="4000" dirty="0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  <a:sym typeface="Malgun Gothic"/>
                </a:rPr>
                <a:t>조성</a:t>
              </a:r>
            </a:p>
          </p:txBody>
        </p:sp>
        <p:sp>
          <p:nvSpPr>
            <p:cNvPr id="17" name="Google Shape;378;p51">
              <a:extLst>
                <a:ext uri="{FF2B5EF4-FFF2-40B4-BE49-F238E27FC236}">
                  <a16:creationId xmlns:a16="http://schemas.microsoft.com/office/drawing/2014/main" id="{DDC2F80D-C015-4EBB-975E-9EE10F96758F}"/>
                </a:ext>
              </a:extLst>
            </p:cNvPr>
            <p:cNvSpPr txBox="1">
              <a:spLocks/>
            </p:cNvSpPr>
            <p:nvPr/>
          </p:nvSpPr>
          <p:spPr>
            <a:xfrm>
              <a:off x="1588413" y="1805811"/>
              <a:ext cx="9547340" cy="739555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000" dirty="0" err="1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차박지를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합법화하고</a:t>
              </a:r>
              <a:r>
                <a:rPr lang="en-US" altLang="ko-KR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관리하여 </a:t>
              </a:r>
              <a:r>
                <a:rPr lang="ko-KR" altLang="en-US" sz="2000" dirty="0" err="1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차박인들의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</a:t>
              </a:r>
              <a:r>
                <a:rPr lang="ko-KR" altLang="en-US" sz="2000" dirty="0" err="1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클린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 캠핑 유도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1BEA8D-6D62-4973-AA7F-8E3AA648B6F7}"/>
              </a:ext>
            </a:extLst>
          </p:cNvPr>
          <p:cNvSpPr/>
          <p:nvPr/>
        </p:nvSpPr>
        <p:spPr>
          <a:xfrm>
            <a:off x="1033467" y="3629482"/>
            <a:ext cx="15869470" cy="5143200"/>
          </a:xfrm>
          <a:prstGeom prst="roundRect">
            <a:avLst>
              <a:gd name="adj" fmla="val 6534"/>
            </a:avLst>
          </a:prstGeom>
          <a:noFill/>
          <a:ln w="38100">
            <a:solidFill>
              <a:schemeClr val="bg1">
                <a:lumMod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59D077-B2A4-4CAD-A860-CA6F0FA0A2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50" y="4901807"/>
            <a:ext cx="327875" cy="327875"/>
          </a:xfrm>
          <a:prstGeom prst="rect">
            <a:avLst/>
          </a:prstGeom>
        </p:spPr>
      </p:pic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18A89677-F475-4175-8F1B-1FCB92696A22}"/>
              </a:ext>
            </a:extLst>
          </p:cNvPr>
          <p:cNvSpPr txBox="1">
            <a:spLocks/>
          </p:cNvSpPr>
          <p:nvPr/>
        </p:nvSpPr>
        <p:spPr>
          <a:xfrm>
            <a:off x="1984567" y="8736634"/>
            <a:ext cx="15869470" cy="113249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914400" lvl="0" indent="-6858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0" lvl="1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0" lvl="2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600" lvl="3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72000" lvl="4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86400" lvl="5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00800" lvl="6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315200" lvl="7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229600" lvl="8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ko-KR" altLang="en-US" sz="2400" dirty="0"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강릉에서의 공식 </a:t>
            </a:r>
            <a:r>
              <a:rPr lang="ko-KR" altLang="en-US" sz="2400" dirty="0" err="1"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차박지</a:t>
            </a:r>
            <a:r>
              <a:rPr lang="ko-KR" altLang="en-US" sz="2400" dirty="0"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조성이 불법 </a:t>
            </a:r>
            <a:r>
              <a:rPr lang="ko-KR" altLang="en-US" sz="2400" dirty="0" err="1"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차박의</a:t>
            </a:r>
            <a:r>
              <a:rPr lang="ko-KR" altLang="en-US" sz="2400" dirty="0"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문제를 해결함과 동시에 지역경제 활성화에 도움이 되는 방안이 될 수 있음</a:t>
            </a:r>
            <a:endParaRPr lang="en-US" altLang="ko-KR" sz="2400" dirty="0">
              <a:highlight>
                <a:srgbClr val="BCD2C0"/>
              </a:highlight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ko-KR" altLang="en-US" sz="2400" dirty="0"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새로운 관광 아이템으로써 강릉만의 차별화된 이미지 구축 가능</a:t>
            </a:r>
          </a:p>
        </p:txBody>
      </p:sp>
      <p:sp>
        <p:nvSpPr>
          <p:cNvPr id="21" name="Google Shape;401;p53">
            <a:extLst>
              <a:ext uri="{FF2B5EF4-FFF2-40B4-BE49-F238E27FC236}">
                <a16:creationId xmlns:a16="http://schemas.microsoft.com/office/drawing/2014/main" id="{78DC41BC-6E8F-4CEE-B5E8-551A894AD427}"/>
              </a:ext>
            </a:extLst>
          </p:cNvPr>
          <p:cNvSpPr txBox="1"/>
          <p:nvPr/>
        </p:nvSpPr>
        <p:spPr>
          <a:xfrm>
            <a:off x="2057400" y="2525083"/>
            <a:ext cx="2437625" cy="727533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2800" dirty="0">
                <a:highlight>
                  <a:srgbClr val="BCD2C0"/>
                </a:highlight>
              </a:rPr>
              <a:t>실현 가능성</a:t>
            </a:r>
            <a:endParaRPr sz="2800" dirty="0">
              <a:highlight>
                <a:srgbClr val="BCD2C0"/>
              </a:highlight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FE470BD-003E-4188-915C-48B6E64AFC80}"/>
              </a:ext>
            </a:extLst>
          </p:cNvPr>
          <p:cNvSpPr/>
          <p:nvPr/>
        </p:nvSpPr>
        <p:spPr>
          <a:xfrm rot="5400000">
            <a:off x="1707525" y="2866794"/>
            <a:ext cx="416781" cy="326630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32E18578-1329-4A23-A347-AB79C0139723}"/>
              </a:ext>
            </a:extLst>
          </p:cNvPr>
          <p:cNvSpPr/>
          <p:nvPr/>
        </p:nvSpPr>
        <p:spPr>
          <a:xfrm rot="5400000">
            <a:off x="1655170" y="9052118"/>
            <a:ext cx="284667" cy="223093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4F880976-D5BE-451E-B544-2CC4F9FEFC95}"/>
              </a:ext>
            </a:extLst>
          </p:cNvPr>
          <p:cNvSpPr/>
          <p:nvPr/>
        </p:nvSpPr>
        <p:spPr>
          <a:xfrm rot="5400000">
            <a:off x="1655170" y="9671257"/>
            <a:ext cx="284667" cy="223093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2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240550" y="757896"/>
            <a:ext cx="1754382" cy="1754382"/>
            <a:chOff x="1240550" y="757896"/>
            <a:chExt cx="1754382" cy="1754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550" y="757896"/>
              <a:ext cx="1754382" cy="17543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2750" y="1175540"/>
            <a:ext cx="1578726" cy="121244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D4E41E7-DED1-43DC-B161-C814DA96F2CF}"/>
              </a:ext>
            </a:extLst>
          </p:cNvPr>
          <p:cNvGrpSpPr/>
          <p:nvPr/>
        </p:nvGrpSpPr>
        <p:grpSpPr>
          <a:xfrm>
            <a:off x="4419600" y="1635087"/>
            <a:ext cx="10439400" cy="8284890"/>
            <a:chOff x="4724400" y="1635087"/>
            <a:chExt cx="10439400" cy="82848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682405-1935-44B5-BE9B-DD72E3093275}"/>
                </a:ext>
              </a:extLst>
            </p:cNvPr>
            <p:cNvSpPr txBox="1"/>
            <p:nvPr/>
          </p:nvSpPr>
          <p:spPr>
            <a:xfrm>
              <a:off x="4724400" y="1635087"/>
              <a:ext cx="4343400" cy="38625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0800"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800"/>
              </a:pPr>
              <a:r>
                <a:rPr lang="en-US" altLang="ko-KR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1. </a:t>
              </a: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서론</a:t>
              </a:r>
              <a:endParaRPr lang="en-US" altLang="ko-KR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965200" lvl="1" indent="-457200">
                <a:lnSpc>
                  <a:spcPct val="150000"/>
                </a:lnSpc>
                <a:buSzPts val="2800"/>
                <a:buFontTx/>
                <a:buChar char="-"/>
              </a:pP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분석 배경 </a:t>
              </a:r>
              <a:endParaRPr lang="en-US" altLang="ko-KR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965200" lvl="1" indent="-457200">
                <a:lnSpc>
                  <a:spcPct val="150000"/>
                </a:lnSpc>
                <a:buSzPts val="2800"/>
                <a:buFontTx/>
                <a:buChar char="-"/>
              </a:pP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분석 데이터</a:t>
              </a:r>
              <a:endParaRPr lang="en-US" altLang="ko-KR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965200" lvl="1" indent="-457200">
                <a:lnSpc>
                  <a:spcPct val="150000"/>
                </a:lnSpc>
                <a:buSzPts val="2800"/>
                <a:buFontTx/>
                <a:buChar char="-"/>
              </a:pP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대시보드 구성</a:t>
              </a:r>
              <a:endParaRPr lang="en-US" altLang="ko-KR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508000" lvl="0" indent="-457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800"/>
                <a:buFontTx/>
                <a:buChar char="-"/>
              </a:pPr>
              <a:endParaRPr lang="ko-KR" altLang="en-US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4A6C1D-66D2-408C-845A-EF49E07583D4}"/>
                </a:ext>
              </a:extLst>
            </p:cNvPr>
            <p:cNvSpPr txBox="1"/>
            <p:nvPr/>
          </p:nvSpPr>
          <p:spPr>
            <a:xfrm>
              <a:off x="4724400" y="5046563"/>
              <a:ext cx="10439400" cy="3054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0800"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800"/>
              </a:pPr>
              <a:r>
                <a:rPr lang="en-US" altLang="ko-KR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2. </a:t>
              </a: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본론</a:t>
              </a:r>
              <a:endParaRPr lang="en-US" altLang="ko-KR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965200" lvl="1" indent="-457200">
                <a:lnSpc>
                  <a:spcPct val="150000"/>
                </a:lnSpc>
                <a:buSzPts val="2800"/>
                <a:buFontTx/>
                <a:buChar char="-"/>
              </a:pP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대시보드</a:t>
              </a:r>
              <a:r>
                <a:rPr lang="en-US" altLang="ko-KR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 : </a:t>
              </a: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코로나 시대 여행 트렌드 </a:t>
              </a:r>
              <a:endParaRPr lang="en-US" altLang="ko-KR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965200" lvl="1" indent="-457200">
                <a:lnSpc>
                  <a:spcPct val="150000"/>
                </a:lnSpc>
                <a:buSzPts val="2800"/>
                <a:buFontTx/>
                <a:buChar char="-"/>
              </a:pP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대시보드</a:t>
              </a:r>
              <a:r>
                <a:rPr lang="en-US" altLang="ko-KR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 : </a:t>
              </a: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강릉 관광 트렌드</a:t>
              </a:r>
              <a:endParaRPr lang="en-US" altLang="ko-KR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508000" lvl="0" indent="-457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800"/>
                <a:buFontTx/>
                <a:buChar char="-"/>
              </a:pPr>
              <a:endParaRPr lang="ko-KR" altLang="en-US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3F4405-4138-4F32-BF0D-53B6DD879877}"/>
                </a:ext>
              </a:extLst>
            </p:cNvPr>
            <p:cNvSpPr txBox="1"/>
            <p:nvPr/>
          </p:nvSpPr>
          <p:spPr>
            <a:xfrm>
              <a:off x="4724400" y="7650125"/>
              <a:ext cx="10439400" cy="2269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0800"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800"/>
              </a:pPr>
              <a:r>
                <a:rPr lang="en-US" altLang="ko-KR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3. </a:t>
              </a:r>
              <a:r>
                <a:rPr lang="ko-KR" altLang="en-US" sz="35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결론</a:t>
              </a:r>
              <a:endParaRPr lang="en-US" altLang="ko-KR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965200" lvl="1" indent="-457200">
                <a:lnSpc>
                  <a:spcPct val="150000"/>
                </a:lnSpc>
                <a:buSzPts val="2800"/>
                <a:buFontTx/>
                <a:buChar char="-"/>
              </a:pPr>
              <a:r>
                <a:rPr lang="ko-KR" altLang="en-US" sz="36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대시보드</a:t>
              </a:r>
              <a:r>
                <a:rPr lang="en-US" altLang="ko-KR" sz="36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3 : </a:t>
              </a:r>
              <a:r>
                <a:rPr lang="ko-KR" altLang="en-US" sz="36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해결방안 및 </a:t>
              </a:r>
              <a:r>
                <a:rPr lang="ko-KR" altLang="en-US" sz="3600" dirty="0" err="1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정책</a:t>
              </a:r>
              <a:r>
                <a:rPr lang="ko-KR" altLang="en-US" sz="3600" dirty="0" err="1">
                  <a:solidFill>
                    <a:srgbClr val="4D895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∙</a:t>
              </a:r>
              <a:r>
                <a:rPr lang="ko-KR" altLang="en-US" sz="3600" dirty="0" err="1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서비스</a:t>
              </a:r>
              <a:r>
                <a:rPr lang="ko-KR" altLang="en-US" sz="3600" dirty="0">
                  <a:solidFill>
                    <a:srgbClr val="4D895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제안</a:t>
              </a:r>
              <a:endParaRPr lang="en-US" altLang="ko-KR" sz="36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508000" lvl="0" indent="-457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800"/>
                <a:buFontTx/>
                <a:buChar char="-"/>
              </a:pPr>
              <a:endParaRPr lang="ko-KR" altLang="en-US" sz="3500" dirty="0">
                <a:solidFill>
                  <a:srgbClr val="4D895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>
            <a:spLocks noGrp="1"/>
          </p:cNvSpPr>
          <p:nvPr>
            <p:ph type="body" idx="1"/>
          </p:nvPr>
        </p:nvSpPr>
        <p:spPr>
          <a:xfrm>
            <a:off x="1412095" y="4229414"/>
            <a:ext cx="3591140" cy="840294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0" indent="0">
              <a:buNone/>
            </a:pPr>
            <a:r>
              <a:rPr lang="ko" altLang="en-US" sz="2200" dirty="0"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전기차 이용 차박 </a:t>
            </a:r>
            <a:endParaRPr sz="2200" dirty="0">
              <a:highlight>
                <a:srgbClr val="BCD2C0"/>
              </a:highlight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buNone/>
            </a:pPr>
            <a:endParaRPr sz="2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37" name="Google Shape;437;p55"/>
          <p:cNvSpPr txBox="1"/>
          <p:nvPr/>
        </p:nvSpPr>
        <p:spPr>
          <a:xfrm>
            <a:off x="9838105" y="8662000"/>
            <a:ext cx="7605486" cy="1625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lnSpcReduction="10000"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→  </a:t>
            </a:r>
            <a:r>
              <a:rPr lang="ko-KR" altLang="en-US" sz="2000" dirty="0"/>
              <a:t>강릉시 전기차 보급 사업에 맞춰 지역 렌터카 사업체 전기차 상품 확대       </a:t>
            </a:r>
            <a:endParaRPr lang="en-US" altLang="ko-KR" sz="2000" dirty="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altLang="ko-KR" sz="1800" dirty="0"/>
              <a:t>     + KTX</a:t>
            </a:r>
            <a:r>
              <a:rPr lang="en-US" altLang="ko" sz="1800" dirty="0"/>
              <a:t>- </a:t>
            </a:r>
            <a:r>
              <a:rPr lang="ko" altLang="en-US" sz="1800" dirty="0"/>
              <a:t>렌터가 연계 </a:t>
            </a:r>
            <a:r>
              <a:rPr lang="en-US" altLang="ko" sz="1800" dirty="0"/>
              <a:t>:   </a:t>
            </a:r>
            <a:r>
              <a:rPr lang="ko" altLang="en-US" sz="1800" dirty="0"/>
              <a:t>외지인들의 강릉 방문시</a:t>
            </a:r>
            <a:r>
              <a:rPr lang="en-US" altLang="ko" sz="1800" dirty="0"/>
              <a:t> </a:t>
            </a:r>
            <a:r>
              <a:rPr lang="en-US" altLang="ko-KR" sz="1800" dirty="0"/>
              <a:t>KTX </a:t>
            </a:r>
            <a:r>
              <a:rPr lang="en-US" altLang="ko" sz="1800" dirty="0"/>
              <a:t>+ </a:t>
            </a:r>
            <a:r>
              <a:rPr lang="ko" altLang="en-US" sz="1800" dirty="0"/>
              <a:t>렌터카로  장거리 운전  </a:t>
            </a:r>
            <a:endParaRPr lang="en-US" altLang="ko" sz="1800" dirty="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altLang="ko" sz="1800" dirty="0"/>
              <a:t>        </a:t>
            </a:r>
            <a:r>
              <a:rPr lang="ko" altLang="en-US" sz="1800" dirty="0"/>
              <a:t>부담</a:t>
            </a:r>
            <a:r>
              <a:rPr lang="en-US" altLang="ko" sz="1800" dirty="0"/>
              <a:t>, </a:t>
            </a:r>
            <a:r>
              <a:rPr lang="ko" altLang="en-US" sz="1800" dirty="0"/>
              <a:t>고속도로 교통 혼잡 해소  </a:t>
            </a:r>
            <a:endParaRPr sz="1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F9231E-858F-40D5-AA79-F18B7C997B31}"/>
              </a:ext>
            </a:extLst>
          </p:cNvPr>
          <p:cNvGrpSpPr/>
          <p:nvPr/>
        </p:nvGrpSpPr>
        <p:grpSpPr>
          <a:xfrm>
            <a:off x="942365" y="4833753"/>
            <a:ext cx="16403271" cy="3952147"/>
            <a:chOff x="714472" y="4833753"/>
            <a:chExt cx="16403271" cy="395214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6C95D52-08C5-4D58-B09C-0C0A70B4C71F}"/>
                </a:ext>
              </a:extLst>
            </p:cNvPr>
            <p:cNvGrpSpPr/>
            <p:nvPr/>
          </p:nvGrpSpPr>
          <p:grpSpPr>
            <a:xfrm>
              <a:off x="9512257" y="4833753"/>
              <a:ext cx="7605486" cy="3602954"/>
              <a:chOff x="9512257" y="4833753"/>
              <a:chExt cx="7605486" cy="3602954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27175A3-D6BC-481F-983E-23E7ECE661D2}"/>
                  </a:ext>
                </a:extLst>
              </p:cNvPr>
              <p:cNvSpPr/>
              <p:nvPr/>
            </p:nvSpPr>
            <p:spPr>
              <a:xfrm>
                <a:off x="9512257" y="4833753"/>
                <a:ext cx="7605486" cy="3602954"/>
              </a:xfrm>
              <a:prstGeom prst="roundRect">
                <a:avLst>
                  <a:gd name="adj" fmla="val 6534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highlight>
                    <a:srgbClr val="89B190"/>
                  </a:highlight>
                </a:endParaRPr>
              </a:p>
            </p:txBody>
          </p:sp>
          <p:pic>
            <p:nvPicPr>
              <p:cNvPr id="442" name="Google Shape;442;p55"/>
              <p:cNvPicPr preferRelativeResize="0"/>
              <p:nvPr/>
            </p:nvPicPr>
            <p:blipFill rotWithShape="1">
              <a:blip r:embed="rId3">
                <a:alphaModFix/>
              </a:blip>
              <a:srcRect t="23771"/>
              <a:stretch/>
            </p:blipFill>
            <p:spPr>
              <a:xfrm>
                <a:off x="9757111" y="5175775"/>
                <a:ext cx="7311689" cy="1236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" name="Google Shape;443;p55"/>
              <p:cNvPicPr preferRelativeResize="0"/>
              <p:nvPr/>
            </p:nvPicPr>
            <p:blipFill rotWithShape="1">
              <a:blip r:embed="rId4">
                <a:alphaModFix/>
              </a:blip>
              <a:srcRect t="10159" b="7659"/>
              <a:stretch/>
            </p:blipFill>
            <p:spPr>
              <a:xfrm>
                <a:off x="10917224" y="6623886"/>
                <a:ext cx="4795553" cy="15533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9CCD35C-3CC0-48D0-8F70-DD501D9ECC2E}"/>
                </a:ext>
              </a:extLst>
            </p:cNvPr>
            <p:cNvGrpSpPr/>
            <p:nvPr/>
          </p:nvGrpSpPr>
          <p:grpSpPr>
            <a:xfrm>
              <a:off x="714472" y="4833753"/>
              <a:ext cx="7605486" cy="3952147"/>
              <a:chOff x="714472" y="4925153"/>
              <a:chExt cx="7605486" cy="3952147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7A1378A3-702A-4D2E-8E13-93B3F26B7565}"/>
                  </a:ext>
                </a:extLst>
              </p:cNvPr>
              <p:cNvSpPr/>
              <p:nvPr/>
            </p:nvSpPr>
            <p:spPr>
              <a:xfrm>
                <a:off x="714472" y="4925153"/>
                <a:ext cx="7605486" cy="3799747"/>
              </a:xfrm>
              <a:prstGeom prst="roundRect">
                <a:avLst>
                  <a:gd name="adj" fmla="val 6534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highlight>
                    <a:srgbClr val="89B190"/>
                  </a:highlight>
                </a:endParaRPr>
              </a:p>
            </p:txBody>
          </p:sp>
          <p:pic>
            <p:nvPicPr>
              <p:cNvPr id="435" name="Google Shape;435;p55"/>
              <p:cNvPicPr preferRelativeResize="0"/>
              <p:nvPr/>
            </p:nvPicPr>
            <p:blipFill rotWithShape="1">
              <a:blip r:embed="rId5">
                <a:alphaModFix/>
              </a:blip>
              <a:srcRect t="3850"/>
              <a:stretch/>
            </p:blipFill>
            <p:spPr>
              <a:xfrm>
                <a:off x="1555415" y="5161108"/>
                <a:ext cx="5923600" cy="2497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437;p55">
                <a:extLst>
                  <a:ext uri="{FF2B5EF4-FFF2-40B4-BE49-F238E27FC236}">
                    <a16:creationId xmlns:a16="http://schemas.microsoft.com/office/drawing/2014/main" id="{F5B7D0D8-B90E-44E0-B2D2-C883CE7F623D}"/>
                  </a:ext>
                </a:extLst>
              </p:cNvPr>
              <p:cNvSpPr txBox="1"/>
              <p:nvPr/>
            </p:nvSpPr>
            <p:spPr>
              <a:xfrm>
                <a:off x="1633970" y="7703757"/>
                <a:ext cx="6367030" cy="1173543"/>
              </a:xfrm>
              <a:prstGeom prst="rect">
                <a:avLst/>
              </a:prstGeom>
            </p:spPr>
            <p:txBody>
              <a:bodyPr spcFirstLastPara="1" vert="horz" wrap="square" lIns="182850" tIns="182850" rIns="182850" bIns="182850" rtlCol="0" anchor="t" anchorCtr="0">
                <a:normAutofit fontScale="92500" lnSpcReduction="20000"/>
              </a:bodyPr>
              <a:lstStyle>
                <a:defPPr>
                  <a:defRPr lang="en-US"/>
                </a:defPPr>
                <a:lvl1pPr indent="0">
                  <a:spcBef>
                    <a:spcPct val="20000"/>
                  </a:spcBef>
                  <a:buFont typeface="Arial" pitchFamily="34" charset="0"/>
                  <a:buNone/>
                  <a:defRPr sz="2400">
                    <a:latin typeface="나눔스퀘어OTF_ac" panose="020B0600000101010101" pitchFamily="34" charset="-127"/>
                    <a:ea typeface="나눔스퀘어OTF_ac" panose="020B0600000101010101" pitchFamily="34" charset="-127"/>
                  </a:defRPr>
                </a:lvl1pPr>
                <a:lvl2pPr indent="0" algn="ctr">
                  <a:spcBef>
                    <a:spcPct val="20000"/>
                  </a:spcBef>
                  <a:buFont typeface="Arial" pitchFamily="34" charset="0"/>
                  <a:buNone/>
                  <a:defRPr sz="2800">
                    <a:solidFill>
                      <a:schemeClr val="tx1">
                        <a:tint val="75000"/>
                      </a:schemeClr>
                    </a:solidFill>
                  </a:defRPr>
                </a:lvl2pPr>
                <a:lvl3pPr indent="0" algn="ctr">
                  <a:spcBef>
                    <a:spcPct val="20000"/>
                  </a:spcBef>
                  <a:buFont typeface="Arial" pitchFamily="34" charset="0"/>
                  <a:buNone/>
                  <a:defRPr sz="2400">
                    <a:solidFill>
                      <a:schemeClr val="tx1">
                        <a:tint val="75000"/>
                      </a:schemeClr>
                    </a:solidFill>
                  </a:defRPr>
                </a:lvl3pPr>
                <a:lvl4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4pPr>
                <a:lvl5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5pPr>
                <a:lvl6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SzPts val="1800"/>
                </a:pPr>
                <a:r>
                  <a:rPr lang="ko-KR" altLang="en-US" sz="1400" dirty="0"/>
                  <a:t>일반 디젤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가솔린차 사용시 시동 켠 채로 냉난방 </a:t>
                </a:r>
                <a:r>
                  <a:rPr lang="en-US" altLang="ko-KR" sz="1400" dirty="0"/>
                  <a:t>+ </a:t>
                </a:r>
                <a:r>
                  <a:rPr lang="ko-KR" altLang="en-US" sz="1400" dirty="0"/>
                  <a:t>발전기 사용 </a:t>
                </a:r>
                <a:r>
                  <a:rPr lang="en-US" altLang="ko-KR" sz="1400" dirty="0">
                    <a:sym typeface="Wingdings" panose="05000000000000000000" pitchFamily="2" charset="2"/>
                  </a:rPr>
                  <a:t>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소음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비용 발생</a:t>
                </a:r>
                <a:endParaRPr lang="en-US" altLang="ko-KR" sz="14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SzPts val="1800"/>
                </a:pPr>
                <a:r>
                  <a:rPr lang="ko-KR" altLang="en-US" sz="1400" b="1" dirty="0"/>
                  <a:t>전기차 </a:t>
                </a:r>
                <a:r>
                  <a:rPr lang="ko-KR" altLang="en-US" sz="1400" dirty="0"/>
                  <a:t>사용시 시동 끈 채로 냉난방 사용 가능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발전기 없이 전기 사용</a:t>
                </a:r>
                <a:r>
                  <a:rPr lang="en-US" altLang="ko-KR" sz="1400" dirty="0"/>
                  <a:t>,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SzPts val="1800"/>
                </a:pPr>
                <a:r>
                  <a:rPr lang="ko-KR" altLang="en-US" sz="1400" dirty="0"/>
                  <a:t>장시간 시동을 </a:t>
                </a:r>
                <a:r>
                  <a:rPr lang="ko-KR" altLang="en-US" sz="1400" dirty="0" err="1"/>
                  <a:t>켜놔도</a:t>
                </a:r>
                <a:r>
                  <a:rPr lang="ko-KR" altLang="en-US" sz="1400" dirty="0"/>
                  <a:t> 진동</a:t>
                </a:r>
                <a:r>
                  <a:rPr lang="en-US" altLang="ko-KR" sz="1400" dirty="0"/>
                  <a:t>, </a:t>
                </a:r>
                <a:r>
                  <a:rPr lang="ko-KR" altLang="en-US" sz="1400" b="1" dirty="0"/>
                  <a:t>매연 없이 조용하고 친환경적</a:t>
                </a:r>
                <a:endParaRPr sz="1400" b="1" dirty="0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7A2B35-88C4-49B4-99AA-8DE51C77F518}"/>
              </a:ext>
            </a:extLst>
          </p:cNvPr>
          <p:cNvGrpSpPr/>
          <p:nvPr/>
        </p:nvGrpSpPr>
        <p:grpSpPr>
          <a:xfrm>
            <a:off x="609600" y="890673"/>
            <a:ext cx="9905331" cy="1662027"/>
            <a:chOff x="3429669" y="1281397"/>
            <a:chExt cx="9905331" cy="1662027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77B06F21-FB68-4211-8036-D3B9271F72F8}"/>
                </a:ext>
              </a:extLst>
            </p:cNvPr>
            <p:cNvGrpSpPr/>
            <p:nvPr/>
          </p:nvGrpSpPr>
          <p:grpSpPr>
            <a:xfrm>
              <a:off x="3429669" y="1281397"/>
              <a:ext cx="2430373" cy="1472455"/>
              <a:chOff x="421941" y="15437268"/>
              <a:chExt cx="1686866" cy="1021997"/>
            </a:xfrm>
          </p:grpSpPr>
          <p:pic>
            <p:nvPicPr>
              <p:cNvPr id="24" name="Object 8">
                <a:extLst>
                  <a:ext uri="{FF2B5EF4-FFF2-40B4-BE49-F238E27FC236}">
                    <a16:creationId xmlns:a16="http://schemas.microsoft.com/office/drawing/2014/main" id="{A991E15A-894A-4FE9-8BAB-A00DCB1DB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1941" y="15437268"/>
                <a:ext cx="1686866" cy="1021997"/>
              </a:xfrm>
              <a:prstGeom prst="rect">
                <a:avLst/>
              </a:prstGeom>
            </p:spPr>
          </p:pic>
        </p:grpSp>
        <p:sp>
          <p:nvSpPr>
            <p:cNvPr id="22" name="Google Shape;378;p51">
              <a:extLst>
                <a:ext uri="{FF2B5EF4-FFF2-40B4-BE49-F238E27FC236}">
                  <a16:creationId xmlns:a16="http://schemas.microsoft.com/office/drawing/2014/main" id="{7D2B99E3-DAC9-4EC2-B6AB-E156BBB22823}"/>
                </a:ext>
              </a:extLst>
            </p:cNvPr>
            <p:cNvSpPr txBox="1">
              <a:spLocks/>
            </p:cNvSpPr>
            <p:nvPr/>
          </p:nvSpPr>
          <p:spPr>
            <a:xfrm>
              <a:off x="4232164" y="1575009"/>
              <a:ext cx="9102836" cy="872746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defPPr>
                <a:defRPr lang="en-US"/>
              </a:defPPr>
              <a:lvl1pPr indent="0" algn="ctr">
                <a:spcBef>
                  <a:spcPts val="0"/>
                </a:spcBef>
                <a:buFont typeface="Arial" pitchFamily="34" charset="0"/>
                <a:buNone/>
                <a:defRPr sz="4000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US" altLang="ko-KR" dirty="0">
                  <a:sym typeface="Malgun Gothic"/>
                </a:rPr>
                <a:t>KTX – </a:t>
              </a:r>
              <a:r>
                <a:rPr lang="ko-KR" altLang="en-US" dirty="0">
                  <a:sym typeface="Malgun Gothic"/>
                </a:rPr>
                <a:t>렌터카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Malgun Gothic"/>
                </a:rPr>
                <a:t>연계</a:t>
              </a:r>
              <a:r>
                <a:rPr lang="ko-KR" altLang="en-US" dirty="0">
                  <a:sym typeface="Malgun Gothic"/>
                </a:rPr>
                <a:t>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Malgun Gothic"/>
                </a:rPr>
                <a:t>친환경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sym typeface="Malgun Gothic"/>
                </a:rPr>
                <a:t>차박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Malgun Gothic"/>
                </a:rPr>
                <a:t> 상품</a:t>
              </a:r>
            </a:p>
          </p:txBody>
        </p:sp>
        <p:sp>
          <p:nvSpPr>
            <p:cNvPr id="23" name="Google Shape;378;p51">
              <a:extLst>
                <a:ext uri="{FF2B5EF4-FFF2-40B4-BE49-F238E27FC236}">
                  <a16:creationId xmlns:a16="http://schemas.microsoft.com/office/drawing/2014/main" id="{86F6EA49-52BF-4783-9AF5-FA406B77B263}"/>
                </a:ext>
              </a:extLst>
            </p:cNvPr>
            <p:cNvSpPr txBox="1">
              <a:spLocks/>
            </p:cNvSpPr>
            <p:nvPr/>
          </p:nvSpPr>
          <p:spPr>
            <a:xfrm>
              <a:off x="4415725" y="2203869"/>
              <a:ext cx="2430373" cy="739555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With 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수소전기차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9FB8838-3426-46C7-A5C7-ED9B34D6F0BB}"/>
              </a:ext>
            </a:extLst>
          </p:cNvPr>
          <p:cNvSpPr txBox="1"/>
          <p:nvPr/>
        </p:nvSpPr>
        <p:spPr>
          <a:xfrm>
            <a:off x="1133681" y="8801100"/>
            <a:ext cx="7414170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SzPts val="1800"/>
            </a:pP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→ 전기차가 지속가능한 </a:t>
            </a:r>
            <a:r>
              <a:rPr lang="ko-KR" altLang="en-US" sz="20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</a:t>
            </a: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문화의 핵심 </a:t>
            </a: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key (</a:t>
            </a: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매연과 소음에서 벗어남</a:t>
            </a: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endParaRPr lang="ko-KR" altLang="en-US"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629FA-CAD5-4D7E-A24D-38B5E9709218}"/>
              </a:ext>
            </a:extLst>
          </p:cNvPr>
          <p:cNvSpPr txBox="1"/>
          <p:nvPr/>
        </p:nvSpPr>
        <p:spPr>
          <a:xfrm>
            <a:off x="10243573" y="4218665"/>
            <a:ext cx="2956495" cy="556121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lvl="0" indent="0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None/>
              <a:defRPr sz="22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800"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400"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/>
            </a:lvl9pPr>
          </a:lstStyle>
          <a:p>
            <a:r>
              <a:rPr lang="ko-KR" altLang="en-US" dirty="0">
                <a:highlight>
                  <a:srgbClr val="BCD2C0"/>
                </a:highlight>
              </a:rPr>
              <a:t>강릉시 전기차 보급</a:t>
            </a:r>
          </a:p>
        </p:txBody>
      </p:sp>
      <p:sp>
        <p:nvSpPr>
          <p:cNvPr id="29" name="Google Shape;391;p52">
            <a:extLst>
              <a:ext uri="{FF2B5EF4-FFF2-40B4-BE49-F238E27FC236}">
                <a16:creationId xmlns:a16="http://schemas.microsoft.com/office/drawing/2014/main" id="{C5B3325E-1809-4510-BF18-38B898EF4BBA}"/>
              </a:ext>
            </a:extLst>
          </p:cNvPr>
          <p:cNvSpPr txBox="1">
            <a:spLocks/>
          </p:cNvSpPr>
          <p:nvPr/>
        </p:nvSpPr>
        <p:spPr>
          <a:xfrm>
            <a:off x="1692751" y="2361399"/>
            <a:ext cx="5002758" cy="228825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lvl1pPr marL="914400" lvl="0" indent="-6858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0" lvl="1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0" lvl="2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600" lvl="3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72000" lvl="4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86400" lvl="5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00800" lvl="6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315200" lvl="7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229600" lvl="8" indent="-635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불법 캠핑과 </a:t>
            </a:r>
            <a:r>
              <a:rPr lang="ko-KR" altLang="en-US" sz="20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차박으로</a:t>
            </a: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인한 문제 상황</a:t>
            </a:r>
          </a:p>
          <a:p>
            <a:pPr marL="0" indent="0">
              <a:lnSpc>
                <a:spcPct val="13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1. </a:t>
            </a:r>
            <a:r>
              <a:rPr lang="ko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농작물 피해와 환경문제 </a:t>
            </a:r>
            <a:r>
              <a:rPr lang="en-US" altLang="ko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매연</a:t>
            </a:r>
            <a:r>
              <a:rPr lang="en-US" altLang="ko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소음</a:t>
            </a: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0" indent="0">
              <a:lnSpc>
                <a:spcPct val="130000"/>
              </a:lnSpc>
              <a:spcAft>
                <a:spcPts val="600"/>
              </a:spcAft>
              <a:buFont typeface="Arial" pitchFamily="34" charset="0"/>
              <a:buNone/>
            </a:pP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2. </a:t>
            </a:r>
            <a:r>
              <a:rPr lang="ko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교통 혼잡 문제 </a:t>
            </a:r>
            <a:endParaRPr lang="ko-KR" altLang="en-US"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0B84EA-FA43-43E8-B0EB-45AAB77C9EAE}"/>
              </a:ext>
            </a:extLst>
          </p:cNvPr>
          <p:cNvGrpSpPr/>
          <p:nvPr/>
        </p:nvGrpSpPr>
        <p:grpSpPr>
          <a:xfrm>
            <a:off x="6556215" y="2551488"/>
            <a:ext cx="8115010" cy="943405"/>
            <a:chOff x="6810733" y="3251779"/>
            <a:chExt cx="8115010" cy="943405"/>
          </a:xfrm>
        </p:grpSpPr>
        <p:sp>
          <p:nvSpPr>
            <p:cNvPr id="32" name="Google Shape;393;p52">
              <a:extLst>
                <a:ext uri="{FF2B5EF4-FFF2-40B4-BE49-F238E27FC236}">
                  <a16:creationId xmlns:a16="http://schemas.microsoft.com/office/drawing/2014/main" id="{EA6202A2-EF9F-49B2-AD8D-5A1874D011DD}"/>
                </a:ext>
              </a:extLst>
            </p:cNvPr>
            <p:cNvSpPr txBox="1"/>
            <p:nvPr/>
          </p:nvSpPr>
          <p:spPr>
            <a:xfrm>
              <a:off x="8427179" y="3372478"/>
              <a:ext cx="6498564" cy="812470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 fontScale="92500"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ko-KR" altLang="en-US" sz="2000" dirty="0">
                  <a:highlight>
                    <a:srgbClr val="89B190"/>
                  </a:highlight>
                </a:rPr>
                <a:t>해결방안 </a:t>
              </a:r>
              <a:r>
                <a:rPr lang="en-US" altLang="ko-KR" sz="2000" dirty="0">
                  <a:highlight>
                    <a:srgbClr val="89B190"/>
                  </a:highlight>
                </a:rPr>
                <a:t>: </a:t>
              </a:r>
              <a:r>
                <a:rPr lang="ko-KR" altLang="en-US" sz="2000" dirty="0">
                  <a:highlight>
                    <a:srgbClr val="89B190"/>
                  </a:highlight>
                </a:rPr>
                <a:t>전기차를 이용한 </a:t>
              </a:r>
              <a:r>
                <a:rPr lang="en-US" altLang="ko-KR" sz="2000" dirty="0" err="1">
                  <a:highlight>
                    <a:srgbClr val="89B190"/>
                  </a:highlight>
                </a:rPr>
                <a:t>ktx</a:t>
              </a:r>
              <a:r>
                <a:rPr lang="ko-KR" altLang="en-US" sz="2000" dirty="0">
                  <a:highlight>
                    <a:srgbClr val="89B190"/>
                  </a:highlight>
                </a:rPr>
                <a:t> </a:t>
              </a:r>
              <a:r>
                <a:rPr lang="en-US" altLang="ko-KR" sz="2000" dirty="0">
                  <a:highlight>
                    <a:srgbClr val="89B190"/>
                  </a:highlight>
                </a:rPr>
                <a:t>- </a:t>
              </a:r>
              <a:r>
                <a:rPr lang="ko-KR" altLang="en-US" sz="2000" dirty="0">
                  <a:highlight>
                    <a:srgbClr val="89B190"/>
                  </a:highlight>
                </a:rPr>
                <a:t>렌터카 연계 친환경 </a:t>
              </a:r>
              <a:r>
                <a:rPr lang="ko-KR" altLang="en-US" sz="2000" dirty="0" err="1">
                  <a:highlight>
                    <a:srgbClr val="89B190"/>
                  </a:highlight>
                </a:rPr>
                <a:t>차박</a:t>
              </a:r>
              <a:r>
                <a:rPr lang="ko-KR" altLang="en-US" sz="2000" dirty="0">
                  <a:highlight>
                    <a:srgbClr val="89B190"/>
                  </a:highlight>
                </a:rPr>
                <a:t> 상품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8820C0E-6F00-459B-99B4-334FC8EB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733" y="3268927"/>
              <a:ext cx="926257" cy="926257"/>
            </a:xfrm>
            <a:prstGeom prst="rect">
              <a:avLst/>
            </a:prstGeom>
          </p:spPr>
        </p:pic>
        <p:sp>
          <p:nvSpPr>
            <p:cNvPr id="34" name="Google Shape;393;p52">
              <a:extLst>
                <a:ext uri="{FF2B5EF4-FFF2-40B4-BE49-F238E27FC236}">
                  <a16:creationId xmlns:a16="http://schemas.microsoft.com/office/drawing/2014/main" id="{803EC346-E380-431B-B6C7-7E16BEA17ADE}"/>
                </a:ext>
              </a:extLst>
            </p:cNvPr>
            <p:cNvSpPr txBox="1"/>
            <p:nvPr/>
          </p:nvSpPr>
          <p:spPr>
            <a:xfrm>
              <a:off x="8179318" y="3251779"/>
              <a:ext cx="395158" cy="812470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“ </a:t>
              </a:r>
              <a:endParaRPr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5" name="Google Shape;393;p52">
              <a:extLst>
                <a:ext uri="{FF2B5EF4-FFF2-40B4-BE49-F238E27FC236}">
                  <a16:creationId xmlns:a16="http://schemas.microsoft.com/office/drawing/2014/main" id="{92000FF7-77A1-4D04-8535-9E0955DCE48E}"/>
                </a:ext>
              </a:extLst>
            </p:cNvPr>
            <p:cNvSpPr txBox="1"/>
            <p:nvPr/>
          </p:nvSpPr>
          <p:spPr>
            <a:xfrm>
              <a:off x="14489760" y="3268927"/>
              <a:ext cx="395158" cy="812470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rm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Font typeface="Arial" pitchFamily="34" charset="0"/>
                <a:buNone/>
                <a:defRPr sz="2400">
                  <a:latin typeface="나눔스퀘어OTF_ac" panose="020B0600000101010101" pitchFamily="34" charset="-127"/>
                  <a:ea typeface="나눔스퀘어OTF_ac" panose="020B0600000101010101" pitchFamily="34" charset="-127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”</a:t>
              </a:r>
              <a:endParaRPr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5765EC13-E0F0-4421-86F9-C1654A3D3FFD}"/>
              </a:ext>
            </a:extLst>
          </p:cNvPr>
          <p:cNvSpPr/>
          <p:nvPr/>
        </p:nvSpPr>
        <p:spPr>
          <a:xfrm rot="5400000">
            <a:off x="1204121" y="4467577"/>
            <a:ext cx="235262" cy="202812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DFCB79B2-E179-412A-BEEE-CF6DCA3C4058}"/>
              </a:ext>
            </a:extLst>
          </p:cNvPr>
          <p:cNvSpPr/>
          <p:nvPr/>
        </p:nvSpPr>
        <p:spPr>
          <a:xfrm rot="5400000">
            <a:off x="10023996" y="4467263"/>
            <a:ext cx="235262" cy="202812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57D1E478-58BA-4D7E-97D2-C88E93888EA4}"/>
              </a:ext>
            </a:extLst>
          </p:cNvPr>
          <p:cNvSpPr/>
          <p:nvPr/>
        </p:nvSpPr>
        <p:spPr>
          <a:xfrm rot="5400000">
            <a:off x="1795544" y="7787186"/>
            <a:ext cx="153224" cy="133131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 txBox="1"/>
          <p:nvPr/>
        </p:nvSpPr>
        <p:spPr>
          <a:xfrm>
            <a:off x="1707594" y="3240394"/>
            <a:ext cx="14007600" cy="872746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" dirty="0"/>
              <a:t>: </a:t>
            </a:r>
            <a:r>
              <a:rPr lang="en-US" altLang="ko-KR" dirty="0"/>
              <a:t>KTX</a:t>
            </a:r>
            <a:r>
              <a:rPr lang="ko" altLang="en-US" dirty="0"/>
              <a:t>와 강릉시 렌터카 업체의 연계 상품으로 차박을 위한 전기차 대여 사업</a:t>
            </a:r>
            <a:endParaRPr dirty="0"/>
          </a:p>
        </p:txBody>
      </p:sp>
      <p:sp>
        <p:nvSpPr>
          <p:cNvPr id="6" name="Google Shape;437;p55">
            <a:extLst>
              <a:ext uri="{FF2B5EF4-FFF2-40B4-BE49-F238E27FC236}">
                <a16:creationId xmlns:a16="http://schemas.microsoft.com/office/drawing/2014/main" id="{04F5558C-E8E1-418F-B8FA-EE4F979AA422}"/>
              </a:ext>
            </a:extLst>
          </p:cNvPr>
          <p:cNvSpPr txBox="1"/>
          <p:nvPr/>
        </p:nvSpPr>
        <p:spPr>
          <a:xfrm>
            <a:off x="1725721" y="7080877"/>
            <a:ext cx="4278524" cy="1625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altLang="ko-KR" sz="2000" dirty="0"/>
              <a:t>KTX </a:t>
            </a:r>
            <a:r>
              <a:rPr lang="ko-KR" altLang="en-US" sz="2000" dirty="0"/>
              <a:t>이용 증진 </a:t>
            </a:r>
            <a:r>
              <a:rPr lang="en-US" altLang="ko-KR" sz="2000" dirty="0"/>
              <a:t>+ </a:t>
            </a:r>
            <a:r>
              <a:rPr lang="ko-KR" altLang="en-US" sz="2000" dirty="0"/>
              <a:t>지역 렌터카 </a:t>
            </a:r>
            <a:endParaRPr lang="en-US" altLang="ko-KR" sz="2000" dirty="0"/>
          </a:p>
          <a:p>
            <a:pPr algn="ctr"/>
            <a:r>
              <a:rPr lang="ko-KR" altLang="en-US" sz="2000" b="1" dirty="0"/>
              <a:t>지역 경제 활성화</a:t>
            </a:r>
            <a:endParaRPr sz="2000" b="1" dirty="0"/>
          </a:p>
        </p:txBody>
      </p:sp>
      <p:sp>
        <p:nvSpPr>
          <p:cNvPr id="7" name="Google Shape;437;p55">
            <a:extLst>
              <a:ext uri="{FF2B5EF4-FFF2-40B4-BE49-F238E27FC236}">
                <a16:creationId xmlns:a16="http://schemas.microsoft.com/office/drawing/2014/main" id="{EC005BAE-17E7-4977-A93F-D445A4E1A3BA}"/>
              </a:ext>
            </a:extLst>
          </p:cNvPr>
          <p:cNvSpPr txBox="1"/>
          <p:nvPr/>
        </p:nvSpPr>
        <p:spPr>
          <a:xfrm>
            <a:off x="5395767" y="7062873"/>
            <a:ext cx="3790086" cy="1625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ko-KR" altLang="en-US" sz="2000" dirty="0"/>
              <a:t>외지인 관광객들 철도 이용</a:t>
            </a:r>
            <a:endParaRPr lang="en-US" altLang="ko-KR" sz="2000" dirty="0"/>
          </a:p>
          <a:p>
            <a:pPr algn="ctr"/>
            <a:r>
              <a:rPr lang="ko-KR" altLang="en-US" sz="2000" b="1" dirty="0"/>
              <a:t>탄소 배출 절감</a:t>
            </a:r>
            <a:endParaRPr lang="en-US" altLang="ko-KR" sz="2000" b="1" dirty="0"/>
          </a:p>
        </p:txBody>
      </p:sp>
      <p:sp>
        <p:nvSpPr>
          <p:cNvPr id="8" name="Google Shape;437;p55">
            <a:extLst>
              <a:ext uri="{FF2B5EF4-FFF2-40B4-BE49-F238E27FC236}">
                <a16:creationId xmlns:a16="http://schemas.microsoft.com/office/drawing/2014/main" id="{44C0EC55-D617-4A4A-85EE-5B9000828C46}"/>
              </a:ext>
            </a:extLst>
          </p:cNvPr>
          <p:cNvSpPr txBox="1"/>
          <p:nvPr/>
        </p:nvSpPr>
        <p:spPr>
          <a:xfrm>
            <a:off x="8928897" y="7062873"/>
            <a:ext cx="3790086" cy="1625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ko-KR" altLang="en-US" sz="2000" dirty="0"/>
              <a:t>강릉 지역 내 수소전기차 사용</a:t>
            </a:r>
            <a:endParaRPr lang="en-US" altLang="ko-KR" sz="2000" dirty="0"/>
          </a:p>
          <a:p>
            <a:pPr algn="ctr"/>
            <a:r>
              <a:rPr lang="ko-KR" altLang="en-US" sz="2000" b="1" dirty="0"/>
              <a:t>매연으로 인한 주민 피해 절감 </a:t>
            </a:r>
            <a:endParaRPr lang="en-US" altLang="ko-KR" sz="2000" b="1" dirty="0"/>
          </a:p>
        </p:txBody>
      </p:sp>
      <p:sp>
        <p:nvSpPr>
          <p:cNvPr id="9" name="Google Shape;437;p55">
            <a:extLst>
              <a:ext uri="{FF2B5EF4-FFF2-40B4-BE49-F238E27FC236}">
                <a16:creationId xmlns:a16="http://schemas.microsoft.com/office/drawing/2014/main" id="{853BE20B-AA0A-49A7-82A6-AAB0534F9A7F}"/>
              </a:ext>
            </a:extLst>
          </p:cNvPr>
          <p:cNvSpPr txBox="1"/>
          <p:nvPr/>
        </p:nvSpPr>
        <p:spPr>
          <a:xfrm>
            <a:off x="12753713" y="7080877"/>
            <a:ext cx="3790086" cy="1625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ko-KR" altLang="en-US" sz="2000" dirty="0"/>
              <a:t>전기차 고전압 배터리 내장</a:t>
            </a:r>
            <a:endParaRPr lang="en-US" altLang="ko-KR" sz="2000" dirty="0"/>
          </a:p>
          <a:p>
            <a:pPr algn="ctr"/>
            <a:r>
              <a:rPr lang="ko-KR" altLang="en-US" sz="2000" b="1" dirty="0"/>
              <a:t>소음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매연 </a:t>
            </a:r>
            <a:r>
              <a:rPr lang="en-US" altLang="ko-KR" sz="2000" b="1" dirty="0"/>
              <a:t>FREE </a:t>
            </a:r>
            <a:r>
              <a:rPr lang="ko-KR" altLang="en-US" sz="2000" b="1" dirty="0" err="1"/>
              <a:t>차박</a:t>
            </a:r>
            <a:endParaRPr lang="en-US" altLang="ko-KR" sz="2000" b="1" dirty="0"/>
          </a:p>
        </p:txBody>
      </p:sp>
      <p:pic>
        <p:nvPicPr>
          <p:cNvPr id="16" name="Object 32">
            <a:extLst>
              <a:ext uri="{FF2B5EF4-FFF2-40B4-BE49-F238E27FC236}">
                <a16:creationId xmlns:a16="http://schemas.microsoft.com/office/drawing/2014/main" id="{6C2093AB-544B-4CC7-B3D3-8658673025F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5459" y="5359266"/>
            <a:ext cx="1471159" cy="1462378"/>
          </a:xfrm>
          <a:prstGeom prst="rect">
            <a:avLst/>
          </a:prstGeom>
        </p:spPr>
      </p:pic>
      <p:grpSp>
        <p:nvGrpSpPr>
          <p:cNvPr id="18" name="그룹 1011">
            <a:extLst>
              <a:ext uri="{FF2B5EF4-FFF2-40B4-BE49-F238E27FC236}">
                <a16:creationId xmlns:a16="http://schemas.microsoft.com/office/drawing/2014/main" id="{E9F763F4-80D0-4D0D-95D3-B76AB36B45B6}"/>
              </a:ext>
            </a:extLst>
          </p:cNvPr>
          <p:cNvGrpSpPr/>
          <p:nvPr/>
        </p:nvGrpSpPr>
        <p:grpSpPr>
          <a:xfrm>
            <a:off x="6426216" y="5280840"/>
            <a:ext cx="1539460" cy="1619231"/>
            <a:chOff x="3279912" y="17959710"/>
            <a:chExt cx="1113118" cy="1170797"/>
          </a:xfrm>
        </p:grpSpPr>
        <p:pic>
          <p:nvPicPr>
            <p:cNvPr id="20" name="Object 37">
              <a:extLst>
                <a:ext uri="{FF2B5EF4-FFF2-40B4-BE49-F238E27FC236}">
                  <a16:creationId xmlns:a16="http://schemas.microsoft.com/office/drawing/2014/main" id="{ACACF945-6766-4B53-91AD-CFAEE681E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9912" y="17959710"/>
              <a:ext cx="1113118" cy="1170797"/>
            </a:xfrm>
            <a:prstGeom prst="rect">
              <a:avLst/>
            </a:prstGeom>
          </p:spPr>
        </p:pic>
      </p:grpSp>
      <p:grpSp>
        <p:nvGrpSpPr>
          <p:cNvPr id="21" name="그룹 1012">
            <a:extLst>
              <a:ext uri="{FF2B5EF4-FFF2-40B4-BE49-F238E27FC236}">
                <a16:creationId xmlns:a16="http://schemas.microsoft.com/office/drawing/2014/main" id="{77EAD034-5080-488C-AD33-D4981BA77D73}"/>
              </a:ext>
            </a:extLst>
          </p:cNvPr>
          <p:cNvGrpSpPr/>
          <p:nvPr/>
        </p:nvGrpSpPr>
        <p:grpSpPr>
          <a:xfrm>
            <a:off x="9895274" y="5323746"/>
            <a:ext cx="1857333" cy="1533418"/>
            <a:chOff x="5033386" y="17905020"/>
            <a:chExt cx="1342958" cy="1108749"/>
          </a:xfrm>
        </p:grpSpPr>
        <p:pic>
          <p:nvPicPr>
            <p:cNvPr id="22" name="Object 42">
              <a:extLst>
                <a:ext uri="{FF2B5EF4-FFF2-40B4-BE49-F238E27FC236}">
                  <a16:creationId xmlns:a16="http://schemas.microsoft.com/office/drawing/2014/main" id="{969E7C97-253D-4337-BFE5-AD316B92D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3386" y="17905020"/>
              <a:ext cx="1342958" cy="1108749"/>
            </a:xfrm>
            <a:prstGeom prst="rect">
              <a:avLst/>
            </a:prstGeom>
          </p:spPr>
        </p:pic>
      </p:grp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995B6EE8-2D49-4EEC-974C-FF5716A195AE}"/>
              </a:ext>
            </a:extLst>
          </p:cNvPr>
          <p:cNvGrpSpPr/>
          <p:nvPr/>
        </p:nvGrpSpPr>
        <p:grpSpPr>
          <a:xfrm>
            <a:off x="13682204" y="5427781"/>
            <a:ext cx="1685627" cy="1325349"/>
            <a:chOff x="7013137" y="18065986"/>
            <a:chExt cx="1218805" cy="958303"/>
          </a:xfrm>
        </p:grpSpPr>
        <p:pic>
          <p:nvPicPr>
            <p:cNvPr id="24" name="Object 46">
              <a:extLst>
                <a:ext uri="{FF2B5EF4-FFF2-40B4-BE49-F238E27FC236}">
                  <a16:creationId xmlns:a16="http://schemas.microsoft.com/office/drawing/2014/main" id="{D101558C-96CA-434B-9E15-0BD7A6340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3137" y="18065986"/>
              <a:ext cx="1218805" cy="95830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A0ABF1-E66B-453C-932D-31B372749DE5}"/>
              </a:ext>
            </a:extLst>
          </p:cNvPr>
          <p:cNvGrpSpPr/>
          <p:nvPr/>
        </p:nvGrpSpPr>
        <p:grpSpPr>
          <a:xfrm>
            <a:off x="609600" y="890673"/>
            <a:ext cx="9905331" cy="1662027"/>
            <a:chOff x="3429669" y="1281397"/>
            <a:chExt cx="9905331" cy="1662027"/>
          </a:xfrm>
        </p:grpSpPr>
        <p:grpSp>
          <p:nvGrpSpPr>
            <p:cNvPr id="10" name="그룹 1003">
              <a:extLst>
                <a:ext uri="{FF2B5EF4-FFF2-40B4-BE49-F238E27FC236}">
                  <a16:creationId xmlns:a16="http://schemas.microsoft.com/office/drawing/2014/main" id="{26B30DF9-E9D1-42E2-A01F-7CA127D8D006}"/>
                </a:ext>
              </a:extLst>
            </p:cNvPr>
            <p:cNvGrpSpPr/>
            <p:nvPr/>
          </p:nvGrpSpPr>
          <p:grpSpPr>
            <a:xfrm>
              <a:off x="3429669" y="1281397"/>
              <a:ext cx="2430373" cy="1472455"/>
              <a:chOff x="421941" y="15437268"/>
              <a:chExt cx="1686866" cy="1021997"/>
            </a:xfrm>
          </p:grpSpPr>
          <p:pic>
            <p:nvPicPr>
              <p:cNvPr id="11" name="Object 8">
                <a:extLst>
                  <a:ext uri="{FF2B5EF4-FFF2-40B4-BE49-F238E27FC236}">
                    <a16:creationId xmlns:a16="http://schemas.microsoft.com/office/drawing/2014/main" id="{5155AB77-25AC-43C2-8CDE-E05FBEF1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1941" y="15437268"/>
                <a:ext cx="1686866" cy="1021997"/>
              </a:xfrm>
              <a:prstGeom prst="rect">
                <a:avLst/>
              </a:prstGeom>
            </p:spPr>
          </p:pic>
        </p:grpSp>
        <p:sp>
          <p:nvSpPr>
            <p:cNvPr id="25" name="Google Shape;378;p51">
              <a:extLst>
                <a:ext uri="{FF2B5EF4-FFF2-40B4-BE49-F238E27FC236}">
                  <a16:creationId xmlns:a16="http://schemas.microsoft.com/office/drawing/2014/main" id="{87E6CBAE-6181-4BF6-B894-CE7DE26B078C}"/>
                </a:ext>
              </a:extLst>
            </p:cNvPr>
            <p:cNvSpPr txBox="1">
              <a:spLocks/>
            </p:cNvSpPr>
            <p:nvPr/>
          </p:nvSpPr>
          <p:spPr>
            <a:xfrm>
              <a:off x="4232164" y="1575009"/>
              <a:ext cx="9102836" cy="872746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defPPr>
                <a:defRPr lang="en-US"/>
              </a:defPPr>
              <a:lvl1pPr indent="0" algn="ctr">
                <a:spcBef>
                  <a:spcPts val="0"/>
                </a:spcBef>
                <a:buFont typeface="Arial" pitchFamily="34" charset="0"/>
                <a:buNone/>
                <a:defRPr sz="4000">
                  <a:solidFill>
                    <a:srgbClr val="59856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Malgun Gothic"/>
                </a:defRPr>
              </a:lvl1pPr>
              <a:lvl2pPr indent="0" algn="ctr">
                <a:spcBef>
                  <a:spcPct val="20000"/>
                </a:spcBef>
                <a:buFont typeface="Arial" pitchFamily="34" charset="0"/>
                <a:buNone/>
                <a:defRPr sz="2800">
                  <a:solidFill>
                    <a:schemeClr val="tx1">
                      <a:tint val="75000"/>
                    </a:schemeClr>
                  </a:solidFill>
                </a:defRPr>
              </a:lvl2pPr>
              <a:lvl3pPr indent="0" algn="ctr">
                <a:spcBef>
                  <a:spcPct val="20000"/>
                </a:spcBef>
                <a:buFont typeface="Arial" pitchFamily="34" charset="0"/>
                <a:buNone/>
                <a:defRPr sz="2400">
                  <a:solidFill>
                    <a:schemeClr val="tx1">
                      <a:tint val="75000"/>
                    </a:schemeClr>
                  </a:solidFill>
                </a:defRPr>
              </a:lvl3pPr>
              <a:lvl4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4pPr>
              <a:lvl5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5pPr>
              <a:lvl6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 algn="ctr">
                <a:spcBef>
                  <a:spcPct val="20000"/>
                </a:spcBef>
                <a:buFont typeface="Arial" pitchFamily="34" charset="0"/>
                <a:buNone/>
                <a:defRPr sz="20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US" altLang="ko-KR" dirty="0">
                  <a:sym typeface="Malgun Gothic"/>
                </a:rPr>
                <a:t>KTX – </a:t>
              </a:r>
              <a:r>
                <a:rPr lang="ko-KR" altLang="en-US" dirty="0">
                  <a:sym typeface="Malgun Gothic"/>
                </a:rPr>
                <a:t>렌터카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Malgun Gothic"/>
                </a:rPr>
                <a:t>연계</a:t>
              </a:r>
              <a:r>
                <a:rPr lang="ko-KR" altLang="en-US" dirty="0">
                  <a:sym typeface="Malgun Gothic"/>
                </a:rPr>
                <a:t>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Malgun Gothic"/>
                </a:rPr>
                <a:t>친환경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sym typeface="Malgun Gothic"/>
                </a:rPr>
                <a:t>차박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Malgun Gothic"/>
                </a:rPr>
                <a:t> 상품</a:t>
              </a:r>
            </a:p>
          </p:txBody>
        </p:sp>
        <p:sp>
          <p:nvSpPr>
            <p:cNvPr id="26" name="Google Shape;378;p51">
              <a:extLst>
                <a:ext uri="{FF2B5EF4-FFF2-40B4-BE49-F238E27FC236}">
                  <a16:creationId xmlns:a16="http://schemas.microsoft.com/office/drawing/2014/main" id="{741007BA-5359-4670-8268-ABB078FD041C}"/>
                </a:ext>
              </a:extLst>
            </p:cNvPr>
            <p:cNvSpPr txBox="1">
              <a:spLocks/>
            </p:cNvSpPr>
            <p:nvPr/>
          </p:nvSpPr>
          <p:spPr>
            <a:xfrm>
              <a:off x="4415725" y="2203869"/>
              <a:ext cx="2430373" cy="739555"/>
            </a:xfrm>
            <a:prstGeom prst="rect">
              <a:avLst/>
            </a:prstGeom>
          </p:spPr>
          <p:txBody>
            <a:bodyPr spcFirstLastPara="1" vert="horz" wrap="square" lIns="182850" tIns="182850" rIns="182850" bIns="182850" rtlCol="0" anchor="t" anchorCtr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With </a:t>
              </a:r>
              <a:r>
                <a:rPr lang="ko-KR" altLang="en-US" sz="2000" dirty="0">
                  <a:solidFill>
                    <a:srgbClr val="59856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sym typeface="Malgun Gothic"/>
                </a:rPr>
                <a:t>수소전기차</a:t>
              </a: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E720963-B4DA-4ED9-9DAE-E57082E86D2F}"/>
              </a:ext>
            </a:extLst>
          </p:cNvPr>
          <p:cNvSpPr/>
          <p:nvPr/>
        </p:nvSpPr>
        <p:spPr>
          <a:xfrm>
            <a:off x="1412095" y="4113140"/>
            <a:ext cx="15468600" cy="4764160"/>
          </a:xfrm>
          <a:prstGeom prst="roundRect">
            <a:avLst>
              <a:gd name="adj" fmla="val 6534"/>
            </a:avLst>
          </a:prstGeom>
          <a:noFill/>
          <a:ln w="38100">
            <a:solidFill>
              <a:srgbClr val="63946B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FF5EAF-FD2B-462E-B25A-DB79BE8180F3}"/>
              </a:ext>
            </a:extLst>
          </p:cNvPr>
          <p:cNvSpPr txBox="1"/>
          <p:nvPr/>
        </p:nvSpPr>
        <p:spPr>
          <a:xfrm>
            <a:off x="2210765" y="439140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ighlight>
                  <a:srgbClr val="BCD2C0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기대효과</a:t>
            </a:r>
            <a:r>
              <a:rPr lang="ko-KR" altLang="en-US" dirty="0"/>
              <a:t> </a:t>
            </a: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86E08911-CB08-43FE-8D6A-F416AC71D369}"/>
              </a:ext>
            </a:extLst>
          </p:cNvPr>
          <p:cNvSpPr/>
          <p:nvPr/>
        </p:nvSpPr>
        <p:spPr>
          <a:xfrm rot="5400000">
            <a:off x="1964975" y="4520834"/>
            <a:ext cx="235262" cy="202812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8;p51">
            <a:extLst>
              <a:ext uri="{FF2B5EF4-FFF2-40B4-BE49-F238E27FC236}">
                <a16:creationId xmlns:a16="http://schemas.microsoft.com/office/drawing/2014/main" id="{55ABECCE-94BA-489C-9A1D-BC4944AE6A2F}"/>
              </a:ext>
            </a:extLst>
          </p:cNvPr>
          <p:cNvSpPr txBox="1">
            <a:spLocks/>
          </p:cNvSpPr>
          <p:nvPr/>
        </p:nvSpPr>
        <p:spPr>
          <a:xfrm>
            <a:off x="762000" y="647700"/>
            <a:ext cx="1676400" cy="990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4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출처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" name="Google Shape;451;p56">
            <a:extLst>
              <a:ext uri="{FF2B5EF4-FFF2-40B4-BE49-F238E27FC236}">
                <a16:creationId xmlns:a16="http://schemas.microsoft.com/office/drawing/2014/main" id="{B488E345-B9FE-4863-A762-DFBE61998605}"/>
              </a:ext>
            </a:extLst>
          </p:cNvPr>
          <p:cNvSpPr txBox="1"/>
          <p:nvPr/>
        </p:nvSpPr>
        <p:spPr>
          <a:xfrm>
            <a:off x="762000" y="1625600"/>
            <a:ext cx="14007600" cy="80137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0EED4-23A5-4EB1-8163-B850BA96234F}"/>
              </a:ext>
            </a:extLst>
          </p:cNvPr>
          <p:cNvSpPr txBox="1"/>
          <p:nvPr/>
        </p:nvSpPr>
        <p:spPr>
          <a:xfrm>
            <a:off x="2268414" y="876300"/>
            <a:ext cx="15257586" cy="875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KORAIL)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플랫폼통합경진대회 데이터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KT)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플랫폼통합경진대회 데이터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한국문화정보원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플랫폼통합경진대회 데이터</a:t>
            </a:r>
            <a:endParaRPr lang="en-US" altLang="ko-KR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/>
            <a:endParaRPr lang="ko-KR" altLang="en-US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한국관광데이터랩</a:t>
            </a:r>
            <a:b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3"/>
              </a:rPr>
              <a:t>https://datalab.visitkorea.or.kr/datalab/portal/main/getMainForm.do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KOSIS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국가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통계포털</a:t>
            </a:r>
            <a:b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4"/>
              </a:rPr>
              <a:t>https://kosis.kr/index/index.do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네이버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데이터랩</a:t>
            </a:r>
            <a:b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5"/>
              </a:rPr>
              <a:t>https://datalab.naver.com/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글로벌빅데이터연구소</a:t>
            </a:r>
            <a:b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6"/>
              </a:rPr>
              <a:t>http://www.globalbigdata.re.kr/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네이버카페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차박캠핑클럽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7"/>
              </a:rPr>
              <a:t>https://cafe.naver.com/chcamping</a:t>
            </a:r>
            <a:endParaRPr lang="ko-KR" altLang="en-US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Flaticon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8"/>
              </a:rPr>
              <a:t>https://www.flaticon.com/</a:t>
            </a:r>
            <a:endParaRPr lang="ko-KR" altLang="en-US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강릉시청</a:t>
            </a:r>
            <a:b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9"/>
              </a:rPr>
              <a:t>https://www.gn.go.kr/www/contents.do?key=694</a:t>
            </a:r>
            <a:endParaRPr lang="ko-KR" altLang="en-US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Korail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10"/>
              </a:rPr>
              <a:t>https://www.letskorail.com/ebizprd/stationKtxList.do</a:t>
            </a:r>
            <a:endParaRPr lang="ko-KR" altLang="en-US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전기차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'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車泊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'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새 지평을 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11"/>
              </a:rPr>
              <a:t>http://www.upinews.kr/newsView/upi202002130078</a:t>
            </a:r>
            <a:endParaRPr lang="ko-KR" altLang="en-US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"LNT 7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원칙으로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클린캠핑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실천하기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12"/>
              </a:rPr>
              <a:t>http://www.outdoornews.co.kr/news/articleView.html?idxno=30181</a:t>
            </a:r>
            <a:endParaRPr lang="ko-KR" altLang="en-US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합법적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차박지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조성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…'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두 토끼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'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잡은 홍성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13"/>
              </a:rPr>
              <a:t>https://news.nate.com/view/20210615n01617</a:t>
            </a:r>
            <a:endParaRPr lang="ko-KR" altLang="en-US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언택트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시대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'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차박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'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뜬다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…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텐트 안 숙박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'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캠핑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'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관심도는 주춤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"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14"/>
              </a:rPr>
              <a:t>https://mobile.newsis.com/view.html?ar_id=NISX20200727_0001108945#_enliple</a:t>
            </a:r>
            <a:endParaRPr lang="ko-KR" altLang="en-US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안전의식’이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 바꾼 여행 트렌드 ‘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S.A.F.E.T.Y’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15"/>
              </a:rPr>
              <a:t>https://kto.visitkorea.or.kr/viewer/view.kto?id=69284&amp;type=bd</a:t>
            </a:r>
            <a:endParaRPr lang="en-US" altLang="ko-KR" sz="120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  <a:hlinkClick r:id="rId16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16"/>
              </a:rPr>
              <a:t>‘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강릉시</a:t>
            </a:r>
            <a:r>
              <a:rPr lang="en-US" altLang="ko-KR" sz="1200" i="0" dirty="0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전기차 보급확대 청정도시 조성 시동</a:t>
            </a:r>
            <a:r>
              <a:rPr lang="en-US" altLang="ko-KR" sz="1200" i="0" dirty="0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'</a:t>
            </a:r>
            <a:endParaRPr lang="ko-KR" altLang="en-US" sz="1200" i="0" dirty="0">
              <a:solidFill>
                <a:srgbClr val="222222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hlinkClick r:id="rId16"/>
              </a:rPr>
              <a:t>https://www.kado.net/news/articleView.html?idxno=1057678</a:t>
            </a:r>
            <a:endParaRPr lang="en-US" altLang="ko-KR" sz="12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미리 </a:t>
            </a:r>
            <a:r>
              <a:rPr lang="en-US" altLang="ko-KR" sz="12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주전에 예약했어요</a:t>
            </a:r>
            <a:r>
              <a:rPr lang="en-US" altLang="ko-KR" sz="12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”</a:t>
            </a:r>
            <a:r>
              <a:rPr lang="ko-KR" altLang="en-US" sz="12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캠핑 성지로 각광받는 강릉</a:t>
            </a:r>
            <a:endParaRPr lang="en-US" altLang="ko-KR" sz="12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17"/>
              </a:rPr>
              <a:t>https://www.kado.net/news/articleView.html?idxno=1089773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Google “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백신 </a:t>
            </a:r>
            <a:r>
              <a:rPr lang="ko-KR" altLang="en-US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접종률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”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18"/>
              </a:rPr>
              <a:t>https://www.google.com/</a:t>
            </a:r>
            <a:r>
              <a:rPr lang="en-US" altLang="ko-KR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18"/>
              </a:rPr>
              <a:t>search?q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18"/>
              </a:rPr>
              <a:t>=%EB%B0%B1%EC%8B%A0%EC%A0%91%EC%A2%85%EB%A5%A0&amp;oq=%EB%B0%B1%EC%8B%A0%EC%A0%91%EC%A2%85%EB%A5%A0&amp;aqs=chrome..69i57j0i433i512j0i131i433i512j0i512l6.4058j1j4&amp;sourceid=</a:t>
            </a:r>
            <a:r>
              <a:rPr lang="en-US" altLang="ko-KR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18"/>
              </a:rPr>
              <a:t>chrome&amp;ie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18"/>
              </a:rPr>
              <a:t>=UTF-8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“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사회적 거리두기 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2</a:t>
            </a:r>
            <a:r>
              <a:rPr lang="ko-KR" altLang="en-US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단계ㆍ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5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인 사적모임 금지 ‘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주 연장”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19"/>
              </a:rPr>
              <a:t>http://www.newsmp.com/news/articleView.html?idxno=214435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“'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코로나 직격탄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'…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국내 관광 일자리 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12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만개가 사라졌다”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20"/>
              </a:rPr>
              <a:t>https://biz.chosun.com/site/data/html_dir/2020/09/14/2020091402582.html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“4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단계 강릉 피서객 발길 뚝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…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풍선효과에 속초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양양 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단계로“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21"/>
              </a:rPr>
              <a:t>https://www.hani.co.kr/arti/society/society_general/1004756.html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“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강원도</a:t>
            </a:r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, ‘</a:t>
            </a:r>
            <a:r>
              <a:rPr lang="ko-KR" altLang="en-US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위드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</a:rPr>
              <a:t> 코로나’ 대비 관광 활성화 대책 마련”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  <a:sym typeface="Arial"/>
                <a:hlinkClick r:id="rId22"/>
              </a:rPr>
              <a:t>https://news.kbs.co.kr/news/view.do?ncd=5301809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  <a:p>
            <a:endParaRPr lang="en-US" altLang="ko-KR" sz="11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8;p51">
            <a:extLst>
              <a:ext uri="{FF2B5EF4-FFF2-40B4-BE49-F238E27FC236}">
                <a16:creationId xmlns:a16="http://schemas.microsoft.com/office/drawing/2014/main" id="{55ABECCE-94BA-489C-9A1D-BC4944AE6A2F}"/>
              </a:ext>
            </a:extLst>
          </p:cNvPr>
          <p:cNvSpPr txBox="1">
            <a:spLocks/>
          </p:cNvSpPr>
          <p:nvPr/>
        </p:nvSpPr>
        <p:spPr>
          <a:xfrm>
            <a:off x="21771" y="4672693"/>
            <a:ext cx="18288000" cy="990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감사합니다  </a:t>
            </a:r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:D</a:t>
            </a:r>
            <a:endParaRPr lang="ko-KR" altLang="en-US" sz="60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" name="Google Shape;451;p56">
            <a:extLst>
              <a:ext uri="{FF2B5EF4-FFF2-40B4-BE49-F238E27FC236}">
                <a16:creationId xmlns:a16="http://schemas.microsoft.com/office/drawing/2014/main" id="{B488E345-B9FE-4863-A762-DFBE61998605}"/>
              </a:ext>
            </a:extLst>
          </p:cNvPr>
          <p:cNvSpPr txBox="1"/>
          <p:nvPr/>
        </p:nvSpPr>
        <p:spPr>
          <a:xfrm>
            <a:off x="762000" y="1625600"/>
            <a:ext cx="14007600" cy="80137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3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85;p51">
            <a:extLst>
              <a:ext uri="{FF2B5EF4-FFF2-40B4-BE49-F238E27FC236}">
                <a16:creationId xmlns:a16="http://schemas.microsoft.com/office/drawing/2014/main" id="{54924F82-E4C9-4E49-A24B-9BFFFFBD6085}"/>
              </a:ext>
            </a:extLst>
          </p:cNvPr>
          <p:cNvSpPr/>
          <p:nvPr/>
        </p:nvSpPr>
        <p:spPr>
          <a:xfrm>
            <a:off x="-139250" y="449600"/>
            <a:ext cx="2971800" cy="802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배경</a:t>
            </a:r>
            <a:endParaRPr lang="en-US" sz="2800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Google Shape;144;p27">
            <a:extLst>
              <a:ext uri="{FF2B5EF4-FFF2-40B4-BE49-F238E27FC236}">
                <a16:creationId xmlns:a16="http://schemas.microsoft.com/office/drawing/2014/main" id="{D234C33A-9B0F-4482-9802-48A07101BE95}"/>
              </a:ext>
            </a:extLst>
          </p:cNvPr>
          <p:cNvSpPr txBox="1"/>
          <p:nvPr/>
        </p:nvSpPr>
        <p:spPr>
          <a:xfrm>
            <a:off x="1346650" y="8643795"/>
            <a:ext cx="15808607" cy="19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곧 시행될 </a:t>
            </a:r>
            <a:r>
              <a:rPr lang="ko-KR" altLang="en-US" sz="2600" dirty="0" err="1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위드</a:t>
            </a:r>
            <a:r>
              <a:rPr lang="ko-KR" altLang="en-US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 코로나로 사람들의 여행</a:t>
            </a:r>
            <a:r>
              <a:rPr lang="en-US" altLang="ko-KR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관광 증가 예상</a:t>
            </a:r>
          </a:p>
          <a:p>
            <a:pPr algn="ctr">
              <a:lnSpc>
                <a:spcPct val="120000"/>
              </a:lnSpc>
            </a:pPr>
            <a:r>
              <a:rPr lang="en-US" altLang="ko-KR" sz="2600" dirty="0">
                <a:solidFill>
                  <a:srgbClr val="C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BUT!</a:t>
            </a:r>
            <a:r>
              <a:rPr lang="en-US" altLang="ko-KR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 </a:t>
            </a:r>
            <a:r>
              <a:rPr lang="ko-KR" altLang="en-US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현재와 같은 관광의 형태로는 </a:t>
            </a:r>
            <a:r>
              <a:rPr lang="ko-KR" altLang="en-US" sz="2600" dirty="0">
                <a:solidFill>
                  <a:srgbClr val="C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정책 강화</a:t>
            </a:r>
            <a:r>
              <a:rPr lang="en-US" altLang="ko-KR" sz="2600" dirty="0">
                <a:solidFill>
                  <a:srgbClr val="C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2600" dirty="0">
                <a:solidFill>
                  <a:srgbClr val="C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경기 침체의 반복</a:t>
            </a:r>
            <a:endParaRPr lang="en-US" altLang="ko-KR" sz="2600" dirty="0">
              <a:solidFill>
                <a:schemeClr val="dk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Malgun Gothic"/>
              <a:sym typeface="Malgun Gothic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600" dirty="0">
                <a:solidFill>
                  <a:schemeClr val="accent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SO!</a:t>
            </a:r>
            <a:r>
              <a:rPr lang="en-US" altLang="ko-KR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 </a:t>
            </a:r>
            <a:r>
              <a:rPr lang="ko-KR" altLang="en-US" sz="2600" dirty="0">
                <a:solidFill>
                  <a:schemeClr val="accent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안전을 우선시 </a:t>
            </a:r>
            <a:r>
              <a:rPr lang="ko-KR" altLang="en-US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하는 지속 가능한</a:t>
            </a:r>
            <a:r>
              <a:rPr lang="en-US" altLang="ko-KR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 </a:t>
            </a:r>
            <a:r>
              <a:rPr lang="ko-KR" altLang="en-US" sz="2600" dirty="0">
                <a:solidFill>
                  <a:schemeClr val="accent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새로운</a:t>
            </a:r>
            <a:r>
              <a:rPr lang="en-US" altLang="ko-KR" sz="2600" dirty="0">
                <a:solidFill>
                  <a:schemeClr val="accent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 </a:t>
            </a:r>
            <a:r>
              <a:rPr lang="ko-KR" altLang="en-US" sz="2600" dirty="0">
                <a:solidFill>
                  <a:schemeClr val="accent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관광 형태가 필요</a:t>
            </a:r>
          </a:p>
          <a:p>
            <a:pPr algn="ctr"/>
            <a:endParaRPr lang="ko-KR" altLang="en-US" sz="2600" dirty="0">
              <a:solidFill>
                <a:srgbClr val="C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Malgun Gothic"/>
              <a:sym typeface="Malgun Gothic"/>
            </a:endParaRPr>
          </a:p>
        </p:txBody>
      </p:sp>
      <p:pic>
        <p:nvPicPr>
          <p:cNvPr id="14" name="Google Shape;155;p28">
            <a:extLst>
              <a:ext uri="{FF2B5EF4-FFF2-40B4-BE49-F238E27FC236}">
                <a16:creationId xmlns:a16="http://schemas.microsoft.com/office/drawing/2014/main" id="{7097D2D8-BFF3-4B40-9809-16A594E313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81" b="4801"/>
          <a:stretch/>
        </p:blipFill>
        <p:spPr>
          <a:xfrm>
            <a:off x="10647632" y="4076700"/>
            <a:ext cx="6451688" cy="32357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oogle Shape;158;p28">
            <a:extLst>
              <a:ext uri="{FF2B5EF4-FFF2-40B4-BE49-F238E27FC236}">
                <a16:creationId xmlns:a16="http://schemas.microsoft.com/office/drawing/2014/main" id="{F48A4828-40D0-4957-BB3B-0FD90AFDCC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94" t="12711" r="33669" b="71056"/>
          <a:stretch/>
        </p:blipFill>
        <p:spPr>
          <a:xfrm>
            <a:off x="10543771" y="2715701"/>
            <a:ext cx="6659411" cy="11323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B4B3013-9167-4B5C-9BDC-E3D4E4106D8F}"/>
              </a:ext>
            </a:extLst>
          </p:cNvPr>
          <p:cNvGrpSpPr/>
          <p:nvPr/>
        </p:nvGrpSpPr>
        <p:grpSpPr>
          <a:xfrm>
            <a:off x="10210800" y="1409700"/>
            <a:ext cx="9802385" cy="914400"/>
            <a:chOff x="9848469" y="512077"/>
            <a:chExt cx="9802385" cy="9144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FE7575-6F58-47E4-A6F8-3324A1BD7E0C}"/>
                </a:ext>
              </a:extLst>
            </p:cNvPr>
            <p:cNvSpPr txBox="1"/>
            <p:nvPr/>
          </p:nvSpPr>
          <p:spPr>
            <a:xfrm>
              <a:off x="10439400" y="686155"/>
              <a:ext cx="9211454" cy="566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55600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SzPts val="2100"/>
              </a:pPr>
              <a:r>
                <a:rPr lang="en-US" altLang="ko-KR" sz="3400" dirty="0">
                  <a:solidFill>
                    <a:schemeClr val="accent2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‘</a:t>
              </a:r>
              <a:r>
                <a:rPr lang="ko-KR" altLang="en-US" sz="3400" dirty="0" err="1">
                  <a:solidFill>
                    <a:schemeClr val="accent2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위드</a:t>
              </a:r>
              <a:r>
                <a:rPr lang="ko-KR" altLang="en-US" sz="3400" dirty="0">
                  <a:solidFill>
                    <a:schemeClr val="accent2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 코로나</a:t>
              </a:r>
              <a:r>
                <a:rPr lang="en-US" altLang="ko-KR" sz="3400" dirty="0">
                  <a:solidFill>
                    <a:schemeClr val="accent2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＇</a:t>
              </a:r>
              <a:r>
                <a:rPr lang="ko-KR" altLang="en-US" sz="3400" dirty="0">
                  <a:solidFill>
                    <a:schemeClr val="accent2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맞춤 여행 필요</a:t>
              </a:r>
            </a:p>
          </p:txBody>
        </p:sp>
        <p:pic>
          <p:nvPicPr>
            <p:cNvPr id="5" name="그래픽 4" descr="여행 단색으로 채워진">
              <a:extLst>
                <a:ext uri="{FF2B5EF4-FFF2-40B4-BE49-F238E27FC236}">
                  <a16:creationId xmlns:a16="http://schemas.microsoft.com/office/drawing/2014/main" id="{84CA2E17-72B4-467F-8E73-5D8AB1F33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48469" y="512077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Google Shape;147;p27">
            <a:extLst>
              <a:ext uri="{FF2B5EF4-FFF2-40B4-BE49-F238E27FC236}">
                <a16:creationId xmlns:a16="http://schemas.microsoft.com/office/drawing/2014/main" id="{5FE2F57F-F2D8-41E8-B3C4-8E67D8A77031}"/>
              </a:ext>
            </a:extLst>
          </p:cNvPr>
          <p:cNvSpPr txBox="1"/>
          <p:nvPr/>
        </p:nvSpPr>
        <p:spPr>
          <a:xfrm>
            <a:off x="925302" y="7130025"/>
            <a:ext cx="7706457" cy="93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algn="ctr"/>
            <a:r>
              <a:rPr lang="ko" altLang="en-US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백신 접종률이 증가하면서</a:t>
            </a:r>
            <a:r>
              <a:rPr lang="en-US" altLang="ko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" altLang="en-US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위드 코로나 가능성 증가</a:t>
            </a:r>
            <a:endParaRPr lang="en-US" altLang="ko" sz="2600" dirty="0">
              <a:solidFill>
                <a:schemeClr val="dk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Malgun Gothic"/>
              <a:sym typeface="Malgun Gothic"/>
            </a:endParaRPr>
          </a:p>
          <a:p>
            <a:pPr algn="ctr"/>
            <a:r>
              <a:rPr lang="en-US" altLang="ko" sz="2600" dirty="0">
                <a:solidFill>
                  <a:srgbClr val="C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But</a:t>
            </a:r>
            <a:r>
              <a:rPr lang="en-US" altLang="ko" sz="2600" dirty="0">
                <a:solidFill>
                  <a:schemeClr val="dk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" altLang="en-US" sz="2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높은 확진자 수</a:t>
            </a:r>
            <a:r>
              <a:rPr lang="en-US" altLang="ko" sz="2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" altLang="en-US" sz="2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돌파 감염 등 </a:t>
            </a:r>
            <a:r>
              <a:rPr lang="ko-KR" altLang="en-US" sz="2600" dirty="0">
                <a:solidFill>
                  <a:srgbClr val="C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여전히</a:t>
            </a:r>
            <a:r>
              <a:rPr lang="ko-KR" altLang="en-US" sz="2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 </a:t>
            </a:r>
            <a:r>
              <a:rPr lang="ko" altLang="en-US" sz="2600" dirty="0">
                <a:solidFill>
                  <a:srgbClr val="C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Malgun Gothic"/>
                <a:sym typeface="Malgun Gothic"/>
              </a:rPr>
              <a:t>위험 존재</a:t>
            </a:r>
            <a:endParaRPr sz="2600" dirty="0">
              <a:solidFill>
                <a:srgbClr val="C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Malgun Gothic"/>
              <a:sym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433D97-B625-4615-BE4B-9F5FB1B061A9}"/>
              </a:ext>
            </a:extLst>
          </p:cNvPr>
          <p:cNvGrpSpPr/>
          <p:nvPr/>
        </p:nvGrpSpPr>
        <p:grpSpPr>
          <a:xfrm>
            <a:off x="751848" y="2218317"/>
            <a:ext cx="8053367" cy="4773617"/>
            <a:chOff x="583235" y="1630319"/>
            <a:chExt cx="8053367" cy="4773617"/>
          </a:xfrm>
        </p:grpSpPr>
        <p:pic>
          <p:nvPicPr>
            <p:cNvPr id="9" name="Google Shape;145;p27">
              <a:extLst>
                <a:ext uri="{FF2B5EF4-FFF2-40B4-BE49-F238E27FC236}">
                  <a16:creationId xmlns:a16="http://schemas.microsoft.com/office/drawing/2014/main" id="{940F388C-8893-43C4-8F02-B87A59E0FF08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883" t="43507" r="44460" b="25197"/>
            <a:stretch/>
          </p:blipFill>
          <p:spPr>
            <a:xfrm>
              <a:off x="583235" y="2054264"/>
              <a:ext cx="8053366" cy="434967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Google Shape;148;p27">
              <a:extLst>
                <a:ext uri="{FF2B5EF4-FFF2-40B4-BE49-F238E27FC236}">
                  <a16:creationId xmlns:a16="http://schemas.microsoft.com/office/drawing/2014/main" id="{9BCA59E6-D5CF-4495-861F-536AC9E6671B}"/>
                </a:ext>
              </a:extLst>
            </p:cNvPr>
            <p:cNvSpPr txBox="1"/>
            <p:nvPr/>
          </p:nvSpPr>
          <p:spPr>
            <a:xfrm>
              <a:off x="3455002" y="1630319"/>
              <a:ext cx="5181600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chemeClr val="accent2">
                      <a:lumMod val="5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Malgun Gothic"/>
                  <a:sym typeface="Malgun Gothic"/>
                </a:rPr>
                <a:t>&lt;우리나라 백신접종 추이&gt;</a:t>
              </a:r>
              <a:r>
                <a:rPr lang="en-US" altLang="ko" sz="2000" dirty="0">
                  <a:solidFill>
                    <a:schemeClr val="accent2">
                      <a:lumMod val="5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" sz="1700" dirty="0">
                  <a:solidFill>
                    <a:schemeClr val="accent2">
                      <a:lumMod val="5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Malgun Gothic"/>
                  <a:sym typeface="Malgun Gothic"/>
                </a:rPr>
                <a:t>출처 :google</a:t>
              </a:r>
              <a:endParaRPr sz="1700" dirty="0">
                <a:solidFill>
                  <a:schemeClr val="accent2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9C69EE-F79C-4024-9F7E-F318C48938A6}"/>
              </a:ext>
            </a:extLst>
          </p:cNvPr>
          <p:cNvGrpSpPr/>
          <p:nvPr/>
        </p:nvGrpSpPr>
        <p:grpSpPr>
          <a:xfrm>
            <a:off x="751848" y="1387969"/>
            <a:ext cx="5653756" cy="914401"/>
            <a:chOff x="583235" y="799971"/>
            <a:chExt cx="5653756" cy="914401"/>
          </a:xfrm>
        </p:grpSpPr>
        <p:sp>
          <p:nvSpPr>
            <p:cNvPr id="10" name="Google Shape;146;p27">
              <a:extLst>
                <a:ext uri="{FF2B5EF4-FFF2-40B4-BE49-F238E27FC236}">
                  <a16:creationId xmlns:a16="http://schemas.microsoft.com/office/drawing/2014/main" id="{59B8EC34-0976-4EC1-8C64-639C39341C4B}"/>
                </a:ext>
              </a:extLst>
            </p:cNvPr>
            <p:cNvSpPr txBox="1"/>
            <p:nvPr/>
          </p:nvSpPr>
          <p:spPr>
            <a:xfrm>
              <a:off x="1626201" y="974050"/>
              <a:ext cx="4610790" cy="574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68550" rIns="137150" bIns="68550" anchor="t" anchorCtr="0">
              <a:noAutofit/>
            </a:bodyPr>
            <a:lstStyle/>
            <a:p>
              <a:pPr marL="12700">
                <a:lnSpc>
                  <a:spcPct val="90000"/>
                </a:lnSpc>
                <a:buClr>
                  <a:schemeClr val="dk1"/>
                </a:buClr>
                <a:buSzPts val="2100"/>
              </a:pPr>
              <a:r>
                <a:rPr lang="ko" altLang="en-US" sz="3400" dirty="0">
                  <a:solidFill>
                    <a:schemeClr val="accent2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Malgun Gothic"/>
                  <a:sym typeface="Malgun Gothic"/>
                </a:rPr>
                <a:t>위드 코로나</a:t>
              </a:r>
              <a:endParaRPr sz="3400" dirty="0">
                <a:solidFill>
                  <a:schemeClr val="accent2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Malgun Gothic"/>
                <a:sym typeface="Malgun Gothic"/>
              </a:endParaRPr>
            </a:p>
          </p:txBody>
        </p:sp>
        <p:pic>
          <p:nvPicPr>
            <p:cNvPr id="13" name="그래픽 12" descr="바늘 단색으로 채워진">
              <a:extLst>
                <a:ext uri="{FF2B5EF4-FFF2-40B4-BE49-F238E27FC236}">
                  <a16:creationId xmlns:a16="http://schemas.microsoft.com/office/drawing/2014/main" id="{11A0956F-965A-47F3-A746-D6BAE4D8D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3235" y="799971"/>
              <a:ext cx="914401" cy="914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07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85;p51">
            <a:extLst>
              <a:ext uri="{FF2B5EF4-FFF2-40B4-BE49-F238E27FC236}">
                <a16:creationId xmlns:a16="http://schemas.microsoft.com/office/drawing/2014/main" id="{54924F82-E4C9-4E49-A24B-9BFFFFBD6085}"/>
              </a:ext>
            </a:extLst>
          </p:cNvPr>
          <p:cNvSpPr/>
          <p:nvPr/>
        </p:nvSpPr>
        <p:spPr>
          <a:xfrm>
            <a:off x="-139250" y="449600"/>
            <a:ext cx="2971800" cy="802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데이터</a:t>
            </a:r>
            <a:endParaRPr lang="en-US" sz="2800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Google Shape;164;p29">
            <a:extLst>
              <a:ext uri="{FF2B5EF4-FFF2-40B4-BE49-F238E27FC236}">
                <a16:creationId xmlns:a16="http://schemas.microsoft.com/office/drawing/2014/main" id="{E80C3B74-15A0-4C5D-9BDE-D7556D3CCBF4}"/>
              </a:ext>
            </a:extLst>
          </p:cNvPr>
          <p:cNvSpPr txBox="1"/>
          <p:nvPr/>
        </p:nvSpPr>
        <p:spPr>
          <a:xfrm>
            <a:off x="1953736" y="1663163"/>
            <a:ext cx="4533899" cy="56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교통 </a:t>
            </a:r>
            <a:r>
              <a:rPr lang="en-US" altLang="ko" sz="2800" dirty="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KORAIL </a:t>
            </a:r>
            <a:r>
              <a:rPr lang="ko" altLang="en-US" sz="2800" dirty="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</a:t>
            </a:r>
            <a:endParaRPr sz="2800" dirty="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Google Shape;165;p29">
            <a:extLst>
              <a:ext uri="{FF2B5EF4-FFF2-40B4-BE49-F238E27FC236}">
                <a16:creationId xmlns:a16="http://schemas.microsoft.com/office/drawing/2014/main" id="{2C8CA673-00E0-4893-87D3-CA06113B3AE0}"/>
              </a:ext>
            </a:extLst>
          </p:cNvPr>
          <p:cNvSpPr txBox="1"/>
          <p:nvPr/>
        </p:nvSpPr>
        <p:spPr>
          <a:xfrm>
            <a:off x="8153400" y="1663163"/>
            <a:ext cx="2889430" cy="56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2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통신 </a:t>
            </a:r>
            <a:r>
              <a:rPr lang="en-US" altLang="ko" sz="2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K</a:t>
            </a:r>
            <a:r>
              <a:rPr lang="en-US" altLang="ko" sz="28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T</a:t>
            </a:r>
            <a:r>
              <a:rPr lang="ko" altLang="en-US" sz="2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데이터</a:t>
            </a:r>
            <a:endParaRPr sz="28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Google Shape;166;p29">
            <a:extLst>
              <a:ext uri="{FF2B5EF4-FFF2-40B4-BE49-F238E27FC236}">
                <a16:creationId xmlns:a16="http://schemas.microsoft.com/office/drawing/2014/main" id="{462A0231-A546-4C61-8760-14FAEBC1D1C0}"/>
              </a:ext>
            </a:extLst>
          </p:cNvPr>
          <p:cNvSpPr txBox="1"/>
          <p:nvPr/>
        </p:nvSpPr>
        <p:spPr>
          <a:xfrm>
            <a:off x="1104901" y="3028451"/>
            <a:ext cx="4533899" cy="2292875"/>
          </a:xfrm>
          <a:prstGeom prst="rect">
            <a:avLst/>
          </a:prstGeom>
          <a:noFill/>
          <a:ln w="28575" cap="rnd" cmpd="sng"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algn="ctr"/>
            <a:r>
              <a:rPr lang="en-US" altLang="ko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KORAIL </a:t>
            </a:r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이용 </a:t>
            </a:r>
            <a:endParaRPr lang="en-US" altLang="ko" sz="28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  <a:p>
            <a:pPr algn="ctr"/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승객 </a:t>
            </a:r>
            <a:r>
              <a:rPr lang="ko-KR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인원 </a:t>
            </a:r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수</a:t>
            </a:r>
            <a:r>
              <a:rPr lang="en-US" altLang="ko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, </a:t>
            </a:r>
          </a:p>
          <a:p>
            <a:pPr algn="ctr"/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승객 특성으로 </a:t>
            </a:r>
            <a:endParaRPr lang="en-US" altLang="ko" sz="28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  <a:p>
            <a:pPr algn="ctr"/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현재 관광 현황 및 </a:t>
            </a:r>
            <a:endParaRPr lang="en-US" altLang="ko" sz="28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  <a:p>
            <a:pPr algn="ctr"/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주</a:t>
            </a:r>
            <a:r>
              <a:rPr lang="ko-KR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요</a:t>
            </a:r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 운행선 분석</a:t>
            </a:r>
            <a:endParaRPr sz="28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" name="Google Shape;167;p29">
            <a:extLst>
              <a:ext uri="{FF2B5EF4-FFF2-40B4-BE49-F238E27FC236}">
                <a16:creationId xmlns:a16="http://schemas.microsoft.com/office/drawing/2014/main" id="{5974148C-A328-4661-806C-D2B90F31B80E}"/>
              </a:ext>
            </a:extLst>
          </p:cNvPr>
          <p:cNvSpPr txBox="1"/>
          <p:nvPr/>
        </p:nvSpPr>
        <p:spPr>
          <a:xfrm>
            <a:off x="7027308" y="2734294"/>
            <a:ext cx="4707492" cy="293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강릉시 방문 관광객의 증감</a:t>
            </a:r>
            <a:r>
              <a:rPr lang="en-US" altLang="ko-KR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/</a:t>
            </a:r>
            <a:r>
              <a:rPr lang="ko-KR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연령층</a:t>
            </a:r>
            <a:r>
              <a:rPr lang="en-US" altLang="ko-KR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/</a:t>
            </a:r>
            <a:r>
              <a:rPr lang="ko-KR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거주지를 분석</a:t>
            </a:r>
            <a:endParaRPr lang="en-US" altLang="ko-KR" sz="26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  <a:p>
            <a:pPr algn="ctr"/>
            <a:endParaRPr sz="26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  <a:p>
            <a:pPr algn="ctr"/>
            <a:r>
              <a:rPr lang="ko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변화된 관광 </a:t>
            </a:r>
            <a:r>
              <a:rPr lang="ko-KR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트렌드</a:t>
            </a:r>
            <a:r>
              <a:rPr lang="ko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 분석</a:t>
            </a:r>
            <a:endParaRPr lang="en-US" altLang="ko" sz="26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  <a:p>
            <a:pPr algn="ctr"/>
            <a:endParaRPr sz="26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  <a:p>
            <a:pPr algn="ctr"/>
            <a:r>
              <a:rPr lang="ko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행정동별 관광 추이와 </a:t>
            </a:r>
            <a:endParaRPr lang="en-US" altLang="ko" sz="26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  <a:p>
            <a:pPr algn="ctr"/>
            <a:r>
              <a:rPr lang="ko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관광 </a:t>
            </a:r>
            <a:r>
              <a:rPr lang="ko-KR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형태</a:t>
            </a:r>
            <a:r>
              <a:rPr lang="ko" altLang="en-US" sz="2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 분석</a:t>
            </a:r>
            <a:endParaRPr sz="26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168;p29">
            <a:extLst>
              <a:ext uri="{FF2B5EF4-FFF2-40B4-BE49-F238E27FC236}">
                <a16:creationId xmlns:a16="http://schemas.microsoft.com/office/drawing/2014/main" id="{D1673DF0-DB75-4771-954A-998500811317}"/>
              </a:ext>
            </a:extLst>
          </p:cNvPr>
          <p:cNvSpPr txBox="1"/>
          <p:nvPr/>
        </p:nvSpPr>
        <p:spPr>
          <a:xfrm>
            <a:off x="12937670" y="3690893"/>
            <a:ext cx="4522356" cy="100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지역별</a:t>
            </a:r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 캠핑</a:t>
            </a:r>
            <a:r>
              <a:rPr lang="en-US" altLang="ko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차박 시설 </a:t>
            </a:r>
            <a:endParaRPr lang="en-US" altLang="ko" sz="28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  <a:p>
            <a:pPr algn="ctr"/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위치 파악 </a:t>
            </a:r>
            <a:r>
              <a:rPr lang="ko-KR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및 개수 파악</a:t>
            </a:r>
            <a:r>
              <a:rPr lang="ko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 </a:t>
            </a:r>
            <a:endParaRPr lang="en-US" altLang="ko" sz="28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3" name="Google Shape;169;p29">
            <a:extLst>
              <a:ext uri="{FF2B5EF4-FFF2-40B4-BE49-F238E27FC236}">
                <a16:creationId xmlns:a16="http://schemas.microsoft.com/office/drawing/2014/main" id="{AE56DE1B-9773-429E-B022-18AB02461D5C}"/>
              </a:ext>
            </a:extLst>
          </p:cNvPr>
          <p:cNvSpPr txBox="1"/>
          <p:nvPr/>
        </p:nvSpPr>
        <p:spPr>
          <a:xfrm>
            <a:off x="2594315" y="8462583"/>
            <a:ext cx="13398049" cy="79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304800" algn="ctr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ko" altLang="en-US" sz="2400" dirty="0">
                <a:solidFill>
                  <a:srgbClr val="2159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한국관광데이터랩     </a:t>
            </a:r>
            <a:r>
              <a:rPr lang="en-US" altLang="ko" sz="2400" dirty="0">
                <a:solidFill>
                  <a:srgbClr val="2159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KOSIS </a:t>
            </a:r>
            <a:r>
              <a:rPr lang="ko" altLang="en-US" sz="2400" dirty="0">
                <a:solidFill>
                  <a:srgbClr val="2159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국가 통계포털     네이버 데이터      네이버카페 </a:t>
            </a:r>
            <a:r>
              <a:rPr lang="en-US" altLang="ko" sz="2400" dirty="0">
                <a:solidFill>
                  <a:srgbClr val="2159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</a:t>
            </a:r>
            <a:r>
              <a:rPr lang="ko" altLang="en-US" sz="2400" dirty="0">
                <a:solidFill>
                  <a:srgbClr val="2159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차박캠핑클</a:t>
            </a:r>
            <a:r>
              <a:rPr lang="ko-KR" altLang="en-US" sz="2400" dirty="0" err="1">
                <a:solidFill>
                  <a:srgbClr val="2159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럽</a:t>
            </a:r>
            <a:r>
              <a:rPr lang="en-US" altLang="ko-KR" sz="2400" dirty="0">
                <a:solidFill>
                  <a:srgbClr val="2159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＂</a:t>
            </a:r>
            <a:r>
              <a:rPr lang="en-US" altLang="ko" sz="2400" dirty="0">
                <a:solidFill>
                  <a:srgbClr val="E4F0E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</a:t>
            </a:r>
            <a:endParaRPr sz="2400" u="sng" dirty="0">
              <a:solidFill>
                <a:srgbClr val="E4F0E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래픽 2" descr="장난감 기차 단색으로 채워진">
            <a:extLst>
              <a:ext uri="{FF2B5EF4-FFF2-40B4-BE49-F238E27FC236}">
                <a16:creationId xmlns:a16="http://schemas.microsoft.com/office/drawing/2014/main" id="{525A3564-E972-4F25-801F-CBAF440BA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252" y="1490626"/>
            <a:ext cx="914400" cy="914400"/>
          </a:xfrm>
          <a:prstGeom prst="rect">
            <a:avLst/>
          </a:prstGeom>
        </p:spPr>
      </p:pic>
      <p:pic>
        <p:nvPicPr>
          <p:cNvPr id="16" name="그래픽 15" descr="셀 타워 단색으로 채워진">
            <a:extLst>
              <a:ext uri="{FF2B5EF4-FFF2-40B4-BE49-F238E27FC236}">
                <a16:creationId xmlns:a16="http://schemas.microsoft.com/office/drawing/2014/main" id="{99B83FB4-D78A-45FF-949C-8BEBAEC88F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9000" y="1484707"/>
            <a:ext cx="914400" cy="9144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7C58AF2-D81A-48BC-B695-4E84031FA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-422" r="69105" b="-2564"/>
          <a:stretch/>
        </p:blipFill>
        <p:spPr bwMode="auto">
          <a:xfrm>
            <a:off x="12586298" y="1609387"/>
            <a:ext cx="682288" cy="6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4;p29">
            <a:extLst>
              <a:ext uri="{FF2B5EF4-FFF2-40B4-BE49-F238E27FC236}">
                <a16:creationId xmlns:a16="http://schemas.microsoft.com/office/drawing/2014/main" id="{76D21CDF-9277-4D39-9DCE-3BA5877CAB2E}"/>
              </a:ext>
            </a:extLst>
          </p:cNvPr>
          <p:cNvSpPr txBox="1"/>
          <p:nvPr/>
        </p:nvSpPr>
        <p:spPr>
          <a:xfrm>
            <a:off x="13369016" y="1663163"/>
            <a:ext cx="4533899" cy="56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문화 한국문화원 데이터</a:t>
            </a:r>
            <a:endParaRPr sz="28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1" name="그래픽 20" descr="연구 단색으로 채워진">
            <a:extLst>
              <a:ext uri="{FF2B5EF4-FFF2-40B4-BE49-F238E27FC236}">
                <a16:creationId xmlns:a16="http://schemas.microsoft.com/office/drawing/2014/main" id="{2C24F53E-AF78-4589-A381-402BFDFE4E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9384" y="7429500"/>
            <a:ext cx="914400" cy="914400"/>
          </a:xfrm>
          <a:prstGeom prst="rect">
            <a:avLst/>
          </a:prstGeom>
        </p:spPr>
      </p:pic>
      <p:sp>
        <p:nvSpPr>
          <p:cNvPr id="27" name="Google Shape;164;p29">
            <a:extLst>
              <a:ext uri="{FF2B5EF4-FFF2-40B4-BE49-F238E27FC236}">
                <a16:creationId xmlns:a16="http://schemas.microsoft.com/office/drawing/2014/main" id="{D961B67A-00AB-4C47-A980-CAE42C4AE0D8}"/>
              </a:ext>
            </a:extLst>
          </p:cNvPr>
          <p:cNvSpPr txBox="1"/>
          <p:nvPr/>
        </p:nvSpPr>
        <p:spPr>
          <a:xfrm>
            <a:off x="8415314" y="7568762"/>
            <a:ext cx="4533899" cy="56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외부 데이터</a:t>
            </a:r>
            <a:endParaRPr sz="2800" dirty="0">
              <a:solidFill>
                <a:schemeClr val="accent5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5" name="그래픽 24" descr="추가 단색으로 채워진">
            <a:extLst>
              <a:ext uri="{FF2B5EF4-FFF2-40B4-BE49-F238E27FC236}">
                <a16:creationId xmlns:a16="http://schemas.microsoft.com/office/drawing/2014/main" id="{9D038308-3534-4D7D-9885-24C79ABECF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3854" y="6421761"/>
            <a:ext cx="914400" cy="9144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B90DC31-9C67-4886-997A-7BD75FE3D6E3}"/>
              </a:ext>
            </a:extLst>
          </p:cNvPr>
          <p:cNvSpPr/>
          <p:nvPr/>
        </p:nvSpPr>
        <p:spPr>
          <a:xfrm>
            <a:off x="1104901" y="2628900"/>
            <a:ext cx="4533899" cy="3124200"/>
          </a:xfrm>
          <a:prstGeom prst="roundRect">
            <a:avLst/>
          </a:prstGeom>
          <a:noFill/>
          <a:ln w="5715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CE3064-554A-4CB7-93E2-D6260D8FE0BC}"/>
              </a:ext>
            </a:extLst>
          </p:cNvPr>
          <p:cNvSpPr/>
          <p:nvPr/>
        </p:nvSpPr>
        <p:spPr>
          <a:xfrm>
            <a:off x="7010400" y="2620099"/>
            <a:ext cx="4724400" cy="31242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D818428-A53F-4A3F-A34D-4910565A67F0}"/>
              </a:ext>
            </a:extLst>
          </p:cNvPr>
          <p:cNvSpPr/>
          <p:nvPr/>
        </p:nvSpPr>
        <p:spPr>
          <a:xfrm>
            <a:off x="12915899" y="2629576"/>
            <a:ext cx="4533899" cy="3124200"/>
          </a:xfrm>
          <a:prstGeom prst="roundRect">
            <a:avLst/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7289C95-5320-4B2D-81A6-C09B51F09338}"/>
              </a:ext>
            </a:extLst>
          </p:cNvPr>
          <p:cNvSpPr/>
          <p:nvPr/>
        </p:nvSpPr>
        <p:spPr>
          <a:xfrm>
            <a:off x="2594315" y="8436596"/>
            <a:ext cx="13474249" cy="1477822"/>
          </a:xfrm>
          <a:prstGeom prst="roundRect">
            <a:avLst/>
          </a:prstGeom>
          <a:noFill/>
          <a:ln w="57150">
            <a:solidFill>
              <a:srgbClr val="21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68;p29">
            <a:extLst>
              <a:ext uri="{FF2B5EF4-FFF2-40B4-BE49-F238E27FC236}">
                <a16:creationId xmlns:a16="http://schemas.microsoft.com/office/drawing/2014/main" id="{0D7AAF11-75E7-4CF7-B260-65239DD01DDC}"/>
              </a:ext>
            </a:extLst>
          </p:cNvPr>
          <p:cNvSpPr txBox="1"/>
          <p:nvPr/>
        </p:nvSpPr>
        <p:spPr>
          <a:xfrm>
            <a:off x="2594315" y="9248300"/>
            <a:ext cx="13398049" cy="56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algn="ctr"/>
            <a:r>
              <a:rPr lang="en-US" altLang="ko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2018</a:t>
            </a:r>
            <a:r>
              <a:rPr lang="ko-KR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에서 </a:t>
            </a:r>
            <a:r>
              <a:rPr lang="en-US" altLang="ko-KR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2020</a:t>
            </a:r>
            <a:r>
              <a:rPr lang="ko-KR" altLang="en-US" sz="28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의 내국인 여행 트렌드와 주요 관심사 파악</a:t>
            </a:r>
            <a:endParaRPr lang="en-US" altLang="ko" sz="28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82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F404B-F748-445A-9288-D9901824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2171700"/>
            <a:ext cx="5867400" cy="1246434"/>
          </a:xfr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algn="l"/>
            <a:r>
              <a:rPr lang="en-US" altLang="ko-KR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D895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KEYWORDS</a:t>
            </a:r>
            <a:endParaRPr lang="ko-KR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4D895E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Google Shape;385;p51">
            <a:extLst>
              <a:ext uri="{FF2B5EF4-FFF2-40B4-BE49-F238E27FC236}">
                <a16:creationId xmlns:a16="http://schemas.microsoft.com/office/drawing/2014/main" id="{62B77CF6-E2A8-4353-86B9-9E5D88A279C3}"/>
              </a:ext>
            </a:extLst>
          </p:cNvPr>
          <p:cNvSpPr/>
          <p:nvPr/>
        </p:nvSpPr>
        <p:spPr>
          <a:xfrm>
            <a:off x="-139250" y="449600"/>
            <a:ext cx="2971800" cy="802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 키워드</a:t>
            </a:r>
            <a:endParaRPr lang="en-US" sz="2800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6978482-15D3-44C2-AD72-D7BE4539974D}"/>
              </a:ext>
            </a:extLst>
          </p:cNvPr>
          <p:cNvGrpSpPr/>
          <p:nvPr/>
        </p:nvGrpSpPr>
        <p:grpSpPr>
          <a:xfrm>
            <a:off x="2020213" y="4442006"/>
            <a:ext cx="14247574" cy="4324312"/>
            <a:chOff x="1982417" y="4442006"/>
            <a:chExt cx="14247574" cy="432431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D79C6D-9D9D-4929-9F5B-EBF50C9A15CA}"/>
                </a:ext>
              </a:extLst>
            </p:cNvPr>
            <p:cNvGrpSpPr/>
            <p:nvPr/>
          </p:nvGrpSpPr>
          <p:grpSpPr>
            <a:xfrm>
              <a:off x="1982417" y="4442006"/>
              <a:ext cx="3075726" cy="4324312"/>
              <a:chOff x="1982417" y="4442006"/>
              <a:chExt cx="3075726" cy="432431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30B24D8-C4AB-437C-A535-FDF0B6CD1271}"/>
                  </a:ext>
                </a:extLst>
              </p:cNvPr>
              <p:cNvGrpSpPr/>
              <p:nvPr/>
            </p:nvGrpSpPr>
            <p:grpSpPr>
              <a:xfrm>
                <a:off x="1982417" y="4442006"/>
                <a:ext cx="3075726" cy="3075726"/>
                <a:chOff x="1213486" y="5869279"/>
                <a:chExt cx="3075726" cy="3075726"/>
              </a:xfrm>
            </p:grpSpPr>
            <p:sp>
              <p:nvSpPr>
                <p:cNvPr id="11" name="Google Shape;380;p51">
                  <a:extLst>
                    <a:ext uri="{FF2B5EF4-FFF2-40B4-BE49-F238E27FC236}">
                      <a16:creationId xmlns:a16="http://schemas.microsoft.com/office/drawing/2014/main" id="{14EF5F60-6CA1-4A12-922C-7835ADE267D7}"/>
                    </a:ext>
                  </a:extLst>
                </p:cNvPr>
                <p:cNvSpPr/>
                <p:nvPr/>
              </p:nvSpPr>
              <p:spPr>
                <a:xfrm>
                  <a:off x="1213486" y="5869279"/>
                  <a:ext cx="3075726" cy="30757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headEnd type="none" w="sm" len="sm"/>
                  <a:tailEnd type="none" w="sm" len="sm"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endParaRPr sz="36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87ADD55A-83A8-4B15-944B-850BCB8C6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68139" y="6456230"/>
                  <a:ext cx="1766420" cy="1901825"/>
                </a:xfrm>
                <a:prstGeom prst="rect">
                  <a:avLst/>
                </a:prstGeom>
              </p:spPr>
            </p:pic>
          </p:grpSp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4A545B54-EB36-46EC-B81E-FE95D3EA1B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280" y="7889215"/>
                <a:ext cx="1524000" cy="877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137150" tIns="68550" rIns="137150" bIns="68550" rtlCol="0" anchor="t" anchorCtr="0">
                <a:sp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4D895E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강릉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93CC04A-8784-4684-A9DB-2CBB0ED399DE}"/>
                </a:ext>
              </a:extLst>
            </p:cNvPr>
            <p:cNvGrpSpPr/>
            <p:nvPr/>
          </p:nvGrpSpPr>
          <p:grpSpPr>
            <a:xfrm>
              <a:off x="7429804" y="4442006"/>
              <a:ext cx="3075726" cy="4324312"/>
              <a:chOff x="7245932" y="4442006"/>
              <a:chExt cx="3075726" cy="432431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C66ACFF-299F-4CDF-932E-39045360F069}"/>
                  </a:ext>
                </a:extLst>
              </p:cNvPr>
              <p:cNvGrpSpPr/>
              <p:nvPr/>
            </p:nvGrpSpPr>
            <p:grpSpPr>
              <a:xfrm>
                <a:off x="7245932" y="4442006"/>
                <a:ext cx="3075726" cy="3075726"/>
                <a:chOff x="6366152" y="5477203"/>
                <a:chExt cx="3075726" cy="3075726"/>
              </a:xfrm>
            </p:grpSpPr>
            <p:sp>
              <p:nvSpPr>
                <p:cNvPr id="7" name="Google Shape;380;p51">
                  <a:extLst>
                    <a:ext uri="{FF2B5EF4-FFF2-40B4-BE49-F238E27FC236}">
                      <a16:creationId xmlns:a16="http://schemas.microsoft.com/office/drawing/2014/main" id="{7B092249-9CD5-4A85-BAC4-1B8516181B31}"/>
                    </a:ext>
                  </a:extLst>
                </p:cNvPr>
                <p:cNvSpPr/>
                <p:nvPr/>
              </p:nvSpPr>
              <p:spPr>
                <a:xfrm>
                  <a:off x="6366152" y="5477203"/>
                  <a:ext cx="3075726" cy="3075726"/>
                </a:xfrm>
                <a:prstGeom prst="ellipse">
                  <a:avLst/>
                </a:prstGeom>
                <a:solidFill>
                  <a:srgbClr val="376092"/>
                </a:solidFill>
                <a:ln>
                  <a:solidFill>
                    <a:srgbClr val="376092"/>
                  </a:solidFill>
                  <a:headEnd type="none" w="sm" len="sm"/>
                  <a:tailEnd type="none" w="sm" len="sm"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D72BD0AF-550D-4C9C-BF4D-4690032504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001" y="5969052"/>
                  <a:ext cx="2092029" cy="2092029"/>
                </a:xfrm>
                <a:prstGeom prst="rect">
                  <a:avLst/>
                </a:prstGeom>
              </p:spPr>
            </p:pic>
          </p:grpSp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85F1117A-F558-474C-8065-4FE0496D3D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5932" y="7889215"/>
                <a:ext cx="3075726" cy="877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137150" tIns="68550" rIns="137150" bIns="68550" rtlCol="0" anchor="t" anchorCtr="0">
                <a:sp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4800" b="1" dirty="0" err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4D895E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차박</a:t>
                </a:r>
                <a:r>
                  <a:rPr lang="en-US" altLang="ko-KR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4D895E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, </a:t>
                </a:r>
                <a:r>
                  <a:rPr lang="ko-KR" altLang="en-US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4D895E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캠핑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713D6D3-E1BA-4DF0-B2E2-81C7C241751B}"/>
                </a:ext>
              </a:extLst>
            </p:cNvPr>
            <p:cNvGrpSpPr/>
            <p:nvPr/>
          </p:nvGrpSpPr>
          <p:grpSpPr>
            <a:xfrm>
              <a:off x="12877191" y="4442006"/>
              <a:ext cx="3352800" cy="4324312"/>
              <a:chOff x="12877191" y="4442006"/>
              <a:chExt cx="3352800" cy="432431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00FFB69-604F-4DC6-BFCA-7D1E2BB1CA32}"/>
                  </a:ext>
                </a:extLst>
              </p:cNvPr>
              <p:cNvGrpSpPr/>
              <p:nvPr/>
            </p:nvGrpSpPr>
            <p:grpSpPr>
              <a:xfrm>
                <a:off x="13015728" y="4442006"/>
                <a:ext cx="3075726" cy="3075726"/>
                <a:chOff x="12460925" y="3140825"/>
                <a:chExt cx="3075726" cy="3075726"/>
              </a:xfrm>
            </p:grpSpPr>
            <p:sp>
              <p:nvSpPr>
                <p:cNvPr id="10" name="Google Shape;380;p51">
                  <a:extLst>
                    <a:ext uri="{FF2B5EF4-FFF2-40B4-BE49-F238E27FC236}">
                      <a16:creationId xmlns:a16="http://schemas.microsoft.com/office/drawing/2014/main" id="{0F768C4E-E954-416C-8CC3-1C2BBC3F6C4C}"/>
                    </a:ext>
                  </a:extLst>
                </p:cNvPr>
                <p:cNvSpPr/>
                <p:nvPr/>
              </p:nvSpPr>
              <p:spPr>
                <a:xfrm>
                  <a:off x="12460925" y="3140825"/>
                  <a:ext cx="3075726" cy="3075726"/>
                </a:xfrm>
                <a:prstGeom prst="ellipse">
                  <a:avLst/>
                </a:prstGeom>
                <a:solidFill>
                  <a:srgbClr val="BEE395"/>
                </a:solidFill>
                <a:ln>
                  <a:solidFill>
                    <a:srgbClr val="BEE395"/>
                  </a:solidFill>
                  <a:headEnd type="none" w="sm" len="sm"/>
                  <a:tailEnd type="none" w="sm" len="sm"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lang="en-US" altLang="ko-KR"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  <a:sym typeface="Malgun Gothic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chemeClr val="dk1"/>
                    </a:buClr>
                    <a:buSzPts val="1400"/>
                  </a:pPr>
                  <a:endParaRPr sz="1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lt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FD72603F-323A-4C09-9D71-052544142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9686" y="3586631"/>
                  <a:ext cx="2184114" cy="2184114"/>
                </a:xfrm>
                <a:prstGeom prst="rect">
                  <a:avLst/>
                </a:prstGeom>
              </p:spPr>
            </p:pic>
          </p:grpSp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EA495915-122A-4EAE-9728-5A6B4ABAC3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7191" y="7889215"/>
                <a:ext cx="3352800" cy="877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137150" tIns="68550" rIns="137150" bIns="68550" rtlCol="0" anchor="t" anchorCtr="0">
                <a:sp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4D895E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지속가능성</a:t>
                </a:r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10C992A-68A8-481C-BD4E-3A1DABB9C821}"/>
              </a:ext>
            </a:extLst>
          </p:cNvPr>
          <p:cNvSpPr/>
          <p:nvPr/>
        </p:nvSpPr>
        <p:spPr>
          <a:xfrm>
            <a:off x="1209265" y="3695700"/>
            <a:ext cx="15869470" cy="5539950"/>
          </a:xfrm>
          <a:prstGeom prst="roundRect">
            <a:avLst>
              <a:gd name="adj" fmla="val 6534"/>
            </a:avLst>
          </a:prstGeom>
          <a:noFill/>
          <a:ln w="38100">
            <a:solidFill>
              <a:srgbClr val="4D895E">
                <a:alpha val="9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56810A2B-6935-48C1-B150-DF9CB4D75427}"/>
              </a:ext>
            </a:extLst>
          </p:cNvPr>
          <p:cNvSpPr/>
          <p:nvPr/>
        </p:nvSpPr>
        <p:spPr>
          <a:xfrm rot="5400000">
            <a:off x="5442095" y="2597006"/>
            <a:ext cx="642429" cy="553818"/>
          </a:xfrm>
          <a:prstGeom prst="triangle">
            <a:avLst/>
          </a:prstGeom>
          <a:solidFill>
            <a:srgbClr val="4D8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62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9549E3-35CE-4CE8-B86F-150CA7923BC7}"/>
              </a:ext>
            </a:extLst>
          </p:cNvPr>
          <p:cNvSpPr/>
          <p:nvPr/>
        </p:nvSpPr>
        <p:spPr>
          <a:xfrm>
            <a:off x="1346651" y="4811280"/>
            <a:ext cx="11730722" cy="3795692"/>
          </a:xfrm>
          <a:prstGeom prst="roundRect">
            <a:avLst/>
          </a:prstGeom>
          <a:solidFill>
            <a:srgbClr val="F7F7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lang="ko-KR" altLang="en-US" sz="2800" kern="0">
              <a:solidFill>
                <a:srgbClr val="FFFFFF"/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488" y="168088"/>
            <a:ext cx="4249676" cy="99508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447" y="1205242"/>
            <a:ext cx="7759578" cy="279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-139250" y="449600"/>
            <a:ext cx="2971800" cy="802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r>
              <a:rPr lang="ko" altLang="en-US" sz="28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ko" altLang="en-US" sz="2800" b="1" kern="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대시보드 </a:t>
            </a:r>
            <a:r>
              <a:rPr lang="en-US" altLang="ko" sz="2800" b="1" kern="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1</a:t>
            </a:r>
            <a:endParaRPr sz="2800" b="1" kern="0" dirty="0">
              <a:solidFill>
                <a:srgbClr val="FFFFF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BC351-D7D9-4C5E-AF6D-D5A04C3B9CF3}"/>
              </a:ext>
            </a:extLst>
          </p:cNvPr>
          <p:cNvSpPr txBox="1"/>
          <p:nvPr/>
        </p:nvSpPr>
        <p:spPr>
          <a:xfrm>
            <a:off x="1433735" y="4956421"/>
            <a:ext cx="11567886" cy="342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  <a:buClr>
                <a:srgbClr val="000000"/>
              </a:buClr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✔ 한국관광공사에서 내부 데이터로 분석한 코로나 트렌드 “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S.A.F.E.T.Y”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개념을 대회 제공 데이터와 외부 데이터에서도 찾을 수 있는지 확인</a:t>
            </a:r>
          </a:p>
          <a:p>
            <a:pPr defTabSz="1828800">
              <a:lnSpc>
                <a:spcPct val="150000"/>
              </a:lnSpc>
              <a:spcBef>
                <a:spcPts val="2400"/>
              </a:spcBef>
              <a:buClr>
                <a:srgbClr val="000000"/>
              </a:buClr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✔  대시보드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1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의 분석을 통해 해당 트렌드가 가장 잘 적용되는 도시를 선택</a:t>
            </a:r>
          </a:p>
          <a:p>
            <a:pPr defTabSz="1828800">
              <a:lnSpc>
                <a:spcPct val="150000"/>
              </a:lnSpc>
              <a:spcBef>
                <a:spcPts val="2400"/>
              </a:spcBef>
              <a:buClr>
                <a:srgbClr val="000000"/>
              </a:buClr>
            </a:pP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✔ 선택한 도시를 기준으로  “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S.A.F.E.T.Y”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트렌드의 가장 중요한 개념인 “</a:t>
            </a:r>
            <a:r>
              <a:rPr lang="ko-KR" altLang="en-US" sz="2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안전”을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더한 새로운 여행 방식을 다음 대시보드에서 제시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FBE6B-CC28-4E73-9331-0BF6DEAEC049}"/>
              </a:ext>
            </a:extLst>
          </p:cNvPr>
          <p:cNvSpPr/>
          <p:nvPr/>
        </p:nvSpPr>
        <p:spPr>
          <a:xfrm>
            <a:off x="4572000" y="9661791"/>
            <a:ext cx="9144000" cy="4403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r" defTabSz="2222500" latinLnBrk="1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</a:pPr>
            <a:r>
              <a:rPr lang="ko-KR" altLang="en-US" sz="2000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대시보드 전체 이미지 </a:t>
            </a:r>
            <a:r>
              <a:rPr lang="en-US" altLang="ko-KR" sz="2000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▶</a:t>
            </a:r>
            <a:endParaRPr lang="ko-KR" altLang="en-US" sz="2000" dirty="0">
              <a:solidFill>
                <a:srgbClr val="595959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117D80-9A82-41C5-BF04-BF41C8AB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08" y="-446"/>
            <a:ext cx="9144792" cy="51439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E9FBD7-5709-4A40-842E-CAED31F59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" y="5143500"/>
            <a:ext cx="9144792" cy="5143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790354-7755-4877-865F-3C917E90D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" y="-446"/>
            <a:ext cx="9144792" cy="51439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E68A90-1491-412F-9350-EE1FC05FD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08" y="5146623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5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AD91B-E4A5-4497-94FA-1969E5D43BC7}"/>
              </a:ext>
            </a:extLst>
          </p:cNvPr>
          <p:cNvSpPr/>
          <p:nvPr/>
        </p:nvSpPr>
        <p:spPr>
          <a:xfrm>
            <a:off x="-19050" y="0"/>
            <a:ext cx="9163050" cy="10287000"/>
          </a:xfrm>
          <a:prstGeom prst="rect">
            <a:avLst/>
          </a:prstGeom>
          <a:solidFill>
            <a:srgbClr val="F7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378;p51">
            <a:extLst>
              <a:ext uri="{FF2B5EF4-FFF2-40B4-BE49-F238E27FC236}">
                <a16:creationId xmlns:a16="http://schemas.microsoft.com/office/drawing/2014/main" id="{860C1A47-12D3-4B97-9538-BD2BC40D45AB}"/>
              </a:ext>
            </a:extLst>
          </p:cNvPr>
          <p:cNvSpPr txBox="1">
            <a:spLocks/>
          </p:cNvSpPr>
          <p:nvPr/>
        </p:nvSpPr>
        <p:spPr>
          <a:xfrm>
            <a:off x="1828800" y="8690354"/>
            <a:ext cx="4191000" cy="872746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buFont typeface="Arial" pitchFamily="34" charset="0"/>
              <a:buNone/>
              <a:defRPr sz="4000">
                <a:solidFill>
                  <a:srgbClr val="5985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ko-KR" altLang="en-US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Malgun Gothic"/>
              </a:rPr>
              <a:t>대시보드 </a:t>
            </a:r>
            <a:r>
              <a:rPr lang="en-US" altLang="ko-KR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Malgun Gothic"/>
              </a:rPr>
              <a:t>1 </a:t>
            </a:r>
            <a:r>
              <a:rPr lang="ko-KR" altLang="en-US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Malgun Gothic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101DE-0AF6-44D5-894D-6AFF2B6C185C}"/>
              </a:ext>
            </a:extLst>
          </p:cNvPr>
          <p:cNvSpPr txBox="1"/>
          <p:nvPr/>
        </p:nvSpPr>
        <p:spPr>
          <a:xfrm>
            <a:off x="7784258" y="8893661"/>
            <a:ext cx="926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4D895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코로나 시대에 적합한 국내 여행 도시 “강릉”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622BCA-02BF-4EB9-9B77-79998A84D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8944197"/>
            <a:ext cx="545258" cy="54525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30E5B5D-0EAA-465F-BF63-150F3EE122DE}"/>
              </a:ext>
            </a:extLst>
          </p:cNvPr>
          <p:cNvSpPr/>
          <p:nvPr/>
        </p:nvSpPr>
        <p:spPr>
          <a:xfrm>
            <a:off x="580025" y="6824669"/>
            <a:ext cx="7945786" cy="1263832"/>
          </a:xfrm>
          <a:prstGeom prst="roundRect">
            <a:avLst/>
          </a:prstGeom>
          <a:solidFill>
            <a:srgbClr val="E4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lang="ko-KR" altLang="en-US" sz="2800" kern="0">
              <a:solidFill>
                <a:srgbClr val="FFFFFF"/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0" name="Google Shape;225;p36">
            <a:extLst>
              <a:ext uri="{FF2B5EF4-FFF2-40B4-BE49-F238E27FC236}">
                <a16:creationId xmlns:a16="http://schemas.microsoft.com/office/drawing/2014/main" id="{DE461549-237F-40BA-ABED-19024DD703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4984" y="6743700"/>
            <a:ext cx="8350416" cy="183640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 marL="0" indent="0">
              <a:lnSpc>
                <a:spcPct val="200000"/>
              </a:lnSpc>
              <a:buClr>
                <a:schemeClr val="dk1"/>
              </a:buClr>
              <a:buSzPts val="1100"/>
              <a:buNone/>
            </a:pPr>
            <a:r>
              <a:rPr lang="ko-KR" altLang="en-US" sz="1400" kern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✔ </a:t>
            </a:r>
            <a:r>
              <a:rPr lang="ko" altLang="en-US" sz="1400" kern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코로나가 장기간 지속되며 코로나 이전 인기 여행지를 중심으로 다시 관광</a:t>
            </a:r>
            <a:r>
              <a:rPr lang="ko-KR" altLang="en-US" sz="1400" kern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객이 모이고 있음</a:t>
            </a:r>
            <a:endParaRPr sz="1400" kern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lnSpc>
                <a:spcPct val="200000"/>
              </a:lnSpc>
              <a:buClr>
                <a:schemeClr val="dk1"/>
              </a:buClr>
              <a:buSzPts val="1100"/>
              <a:buNone/>
            </a:pPr>
            <a:r>
              <a:rPr lang="ko-KR" altLang="en-US" sz="1400" kern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✔ </a:t>
            </a:r>
            <a:r>
              <a:rPr lang="ko" altLang="en-US" sz="1400" kern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트렌드를 통해 코로나 이전 국내 여행지 </a:t>
            </a:r>
            <a:r>
              <a:rPr lang="en-US" altLang="ko" sz="1400" kern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" altLang="en-US" sz="1400" kern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강원도의 관광수요</a:t>
            </a:r>
            <a:r>
              <a:rPr lang="ko-KR" altLang="en-US" sz="1400" kern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회복될 것으로 기대됨</a:t>
            </a:r>
            <a:endParaRPr sz="1400" kern="1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1" name="Google Shape;226;p36">
            <a:extLst>
              <a:ext uri="{FF2B5EF4-FFF2-40B4-BE49-F238E27FC236}">
                <a16:creationId xmlns:a16="http://schemas.microsoft.com/office/drawing/2014/main" id="{D34882A0-02BC-4672-AF20-AF4CD8AC66B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3000"/>
                    </a14:imgEffect>
                  </a14:imgLayer>
                </a14:imgProps>
              </a:ext>
            </a:extLst>
          </a:blip>
          <a:srcRect l="845" t="36358"/>
          <a:stretch/>
        </p:blipFill>
        <p:spPr>
          <a:xfrm>
            <a:off x="108957" y="3982820"/>
            <a:ext cx="8939030" cy="170323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45710C-69E0-47BA-9212-9C510C470436}"/>
              </a:ext>
            </a:extLst>
          </p:cNvPr>
          <p:cNvSpPr txBox="1"/>
          <p:nvPr/>
        </p:nvSpPr>
        <p:spPr>
          <a:xfrm>
            <a:off x="457200" y="800100"/>
            <a:ext cx="6255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en-US" altLang="ko-KR" sz="120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T</a:t>
            </a:r>
            <a:r>
              <a:rPr lang="en-US" altLang="ko-KR" sz="44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ourist site</a:t>
            </a:r>
            <a:endParaRPr lang="ko-KR" altLang="en-US" sz="4400" kern="0" dirty="0">
              <a:solidFill>
                <a:srgbClr val="7C61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A5FE4-811C-473F-B574-5456C927781F}"/>
              </a:ext>
            </a:extLst>
          </p:cNvPr>
          <p:cNvSpPr txBox="1"/>
          <p:nvPr/>
        </p:nvSpPr>
        <p:spPr>
          <a:xfrm>
            <a:off x="1544986" y="1562100"/>
            <a:ext cx="606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ko-KR" altLang="en-US" sz="2400" kern="0" dirty="0">
                <a:solidFill>
                  <a:srgbClr val="7C6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코로나 이전 인기 국내 여행지</a:t>
            </a:r>
          </a:p>
        </p:txBody>
      </p:sp>
      <p:sp>
        <p:nvSpPr>
          <p:cNvPr id="24" name="Google Shape;227;p36">
            <a:extLst>
              <a:ext uri="{FF2B5EF4-FFF2-40B4-BE49-F238E27FC236}">
                <a16:creationId xmlns:a16="http://schemas.microsoft.com/office/drawing/2014/main" id="{9A618C8E-50B2-45C0-93D0-A8D991352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8015" y="2405288"/>
            <a:ext cx="5486400" cy="54502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buSzPts val="990"/>
            </a:pPr>
            <a:r>
              <a:rPr lang="en-US" altLang="ko" sz="2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" altLang="en-US" sz="2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여전히 ‘인기 관광지’ 중심 관광수요 변동</a:t>
            </a:r>
            <a:endParaRPr sz="2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467648-E618-4B14-B537-A2291F31F4DB}"/>
              </a:ext>
            </a:extLst>
          </p:cNvPr>
          <p:cNvSpPr/>
          <p:nvPr/>
        </p:nvSpPr>
        <p:spPr>
          <a:xfrm>
            <a:off x="9499903" y="6790643"/>
            <a:ext cx="8483297" cy="1334589"/>
          </a:xfrm>
          <a:prstGeom prst="roundRect">
            <a:avLst/>
          </a:prstGeom>
          <a:solidFill>
            <a:srgbClr val="F7F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endParaRPr lang="ko-KR" altLang="en-US" sz="2800" kern="0">
              <a:solidFill>
                <a:srgbClr val="FFFFFF"/>
              </a:solidFill>
              <a:latin typeface="Arial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6" name="Google Shape;235;p37">
            <a:extLst>
              <a:ext uri="{FF2B5EF4-FFF2-40B4-BE49-F238E27FC236}">
                <a16:creationId xmlns:a16="http://schemas.microsoft.com/office/drawing/2014/main" id="{57533E5E-EA6B-4913-A2DE-0507EA897CDF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1000"/>
                    </a14:imgEffect>
                  </a14:imgLayer>
                </a14:imgProps>
              </a:ext>
            </a:extLst>
          </a:blip>
          <a:srcRect l="43909" r="2001"/>
          <a:stretch/>
        </p:blipFill>
        <p:spPr>
          <a:xfrm>
            <a:off x="11018823" y="3238500"/>
            <a:ext cx="5203169" cy="32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3E09D4-A66E-4F08-AFA7-71AD2633EF28}"/>
              </a:ext>
            </a:extLst>
          </p:cNvPr>
          <p:cNvSpPr txBox="1"/>
          <p:nvPr/>
        </p:nvSpPr>
        <p:spPr>
          <a:xfrm>
            <a:off x="9499903" y="816715"/>
            <a:ext cx="62556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en-US" altLang="ko-KR" sz="120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Y</a:t>
            </a:r>
            <a:r>
              <a:rPr lang="en-US" altLang="ko-KR" sz="4400" kern="0" dirty="0">
                <a:solidFill>
                  <a:srgbClr val="7C61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et... </a:t>
            </a:r>
          </a:p>
          <a:p>
            <a:pPr defTabSz="1828800">
              <a:buClr>
                <a:srgbClr val="000000"/>
              </a:buClr>
            </a:pPr>
            <a:endParaRPr lang="ko-KR" altLang="en-US" sz="4400" kern="0" dirty="0">
              <a:solidFill>
                <a:srgbClr val="7C61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963211-CF59-4645-89E9-B7C0C3210C88}"/>
              </a:ext>
            </a:extLst>
          </p:cNvPr>
          <p:cNvSpPr txBox="1"/>
          <p:nvPr/>
        </p:nvSpPr>
        <p:spPr>
          <a:xfrm>
            <a:off x="10550099" y="1600861"/>
            <a:ext cx="606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ko-KR" altLang="en-US" sz="2400" kern="0" dirty="0">
                <a:solidFill>
                  <a:srgbClr val="7C6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한국인의 해외 여행 횟수</a:t>
            </a:r>
          </a:p>
        </p:txBody>
      </p:sp>
      <p:sp>
        <p:nvSpPr>
          <p:cNvPr id="30" name="Google Shape;234;p37">
            <a:extLst>
              <a:ext uri="{FF2B5EF4-FFF2-40B4-BE49-F238E27FC236}">
                <a16:creationId xmlns:a16="http://schemas.microsoft.com/office/drawing/2014/main" id="{235647AE-7780-4819-B5D9-DB4468C1BC8D}"/>
              </a:ext>
            </a:extLst>
          </p:cNvPr>
          <p:cNvSpPr txBox="1">
            <a:spLocks/>
          </p:cNvSpPr>
          <p:nvPr/>
        </p:nvSpPr>
        <p:spPr>
          <a:xfrm>
            <a:off x="9499903" y="6854882"/>
            <a:ext cx="9497008" cy="126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defRPr>
            </a:lvl1pPr>
            <a:lvl2pPr marL="1828800" marR="0" lvl="1" indent="-635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743200" marR="0" lvl="2" indent="-635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657600" marR="0" lvl="3" indent="-635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572000" marR="0" lvl="4" indent="-635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486400" marR="0" lvl="5" indent="-635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635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635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635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400" dirty="0"/>
              <a:t> ✔ </a:t>
            </a:r>
            <a:r>
              <a:rPr lang="en-US" altLang="ko-KR" sz="1400" dirty="0"/>
              <a:t>2020</a:t>
            </a:r>
            <a:r>
              <a:rPr lang="ko-KR" altLang="en-US" sz="1400" dirty="0"/>
              <a:t>년 해외 여행객 수가 </a:t>
            </a:r>
            <a:r>
              <a:rPr lang="en-US" altLang="ko-KR" sz="1400" dirty="0"/>
              <a:t>2019</a:t>
            </a:r>
            <a:r>
              <a:rPr lang="ko-KR" altLang="en-US" sz="1400" dirty="0"/>
              <a:t>년의 여행객 수 대비 </a:t>
            </a:r>
            <a:r>
              <a:rPr lang="en-US" altLang="ko-KR" sz="1400" dirty="0"/>
              <a:t>85% </a:t>
            </a:r>
            <a:r>
              <a:rPr lang="ko-KR" altLang="en-US" sz="1400" dirty="0"/>
              <a:t>감소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✔ 코로나가 장기화 될 수록 코로나 이전 해외 여행을 추구하던 여행객들의 여행에 대한 욕구는 더 커져가고 있음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✔ 해외 여행을 계획했던 여행객들의 마음을 국내 여행으로 돌릴 수 있는 안전한 여행 방법이 필요</a:t>
            </a:r>
          </a:p>
        </p:txBody>
      </p:sp>
      <p:sp>
        <p:nvSpPr>
          <p:cNvPr id="31" name="Google Shape;236;p37">
            <a:extLst>
              <a:ext uri="{FF2B5EF4-FFF2-40B4-BE49-F238E27FC236}">
                <a16:creationId xmlns:a16="http://schemas.microsoft.com/office/drawing/2014/main" id="{F865D709-99C2-41E3-8154-65ACDF37A5D1}"/>
              </a:ext>
            </a:extLst>
          </p:cNvPr>
          <p:cNvSpPr txBox="1">
            <a:spLocks/>
          </p:cNvSpPr>
          <p:nvPr/>
        </p:nvSpPr>
        <p:spPr>
          <a:xfrm>
            <a:off x="10252108" y="2405288"/>
            <a:ext cx="8035892" cy="77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  <a:defRPr sz="2000" b="0" i="0" u="none" strike="noStrike" cap="none"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: </a:t>
            </a:r>
            <a:r>
              <a:rPr lang="ko-KR" altLang="en-US" dirty="0" err="1"/>
              <a:t>관광‘욕구</a:t>
            </a:r>
            <a:r>
              <a:rPr lang="ko-KR" altLang="en-US" dirty="0"/>
              <a:t>’ 여전히 존재</a:t>
            </a:r>
            <a:r>
              <a:rPr lang="en-US" altLang="ko-KR" dirty="0"/>
              <a:t>, </a:t>
            </a:r>
            <a:r>
              <a:rPr lang="ko-KR" altLang="en-US" dirty="0"/>
              <a:t>온전한 관광 ‘수요’ 회복까지는 시간 필요</a:t>
            </a:r>
          </a:p>
        </p:txBody>
      </p:sp>
    </p:spTree>
    <p:extLst>
      <p:ext uri="{BB962C8B-B14F-4D97-AF65-F5344CB8AC3E}">
        <p14:creationId xmlns:p14="http://schemas.microsoft.com/office/powerpoint/2010/main" val="237176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DDE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2">
            <a:extLst>
              <a:ext uri="{FF2B5EF4-FFF2-40B4-BE49-F238E27FC236}">
                <a16:creationId xmlns:a16="http://schemas.microsoft.com/office/drawing/2014/main" id="{61AEF1AE-316B-F543-B127-632AA6CB071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3139" y="7654096"/>
            <a:ext cx="9579422" cy="1253552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4A2145A5-A9F5-3C4F-929D-4C60C70B5DA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3139" y="2006542"/>
            <a:ext cx="9579422" cy="1253552"/>
          </a:xfrm>
          <a:prstGeom prst="rect">
            <a:avLst/>
          </a:prstGeom>
        </p:spPr>
      </p:pic>
      <p:sp>
        <p:nvSpPr>
          <p:cNvPr id="184" name="Google Shape;184;p31"/>
          <p:cNvSpPr/>
          <p:nvPr/>
        </p:nvSpPr>
        <p:spPr>
          <a:xfrm>
            <a:off x="-139250" y="449600"/>
            <a:ext cx="2971800" cy="802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r>
              <a:rPr lang="ko" altLang="en-US" sz="28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</a:t>
            </a:r>
            <a:r>
              <a:rPr lang="ko" altLang="en-US" sz="2800" b="1" kern="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대시보드 </a:t>
            </a:r>
            <a:r>
              <a:rPr lang="en-US" altLang="ko" sz="2800" b="1" kern="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2</a:t>
            </a:r>
            <a:endParaRPr sz="2800" b="1" kern="0" dirty="0">
              <a:solidFill>
                <a:srgbClr val="FFFFF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87FFA-F8DE-9946-9091-6B70141E357C}"/>
              </a:ext>
            </a:extLst>
          </p:cNvPr>
          <p:cNvSpPr txBox="1"/>
          <p:nvPr/>
        </p:nvSpPr>
        <p:spPr>
          <a:xfrm>
            <a:off x="2891189" y="579690"/>
            <a:ext cx="880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buClr>
                <a:srgbClr val="000000"/>
              </a:buClr>
            </a:pPr>
            <a:r>
              <a:rPr lang="ko-KR" altLang="en-US" sz="3200" kern="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시각화 목표 및 전개 과정</a:t>
            </a:r>
            <a:endParaRPr lang="ko-KR" altLang="en-US" sz="1000" kern="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5" name="Object 2">
            <a:extLst>
              <a:ext uri="{FF2B5EF4-FFF2-40B4-BE49-F238E27FC236}">
                <a16:creationId xmlns:a16="http://schemas.microsoft.com/office/drawing/2014/main" id="{3A8BB5F1-6A55-7346-A8FC-2776AC6D07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3139" y="4819240"/>
            <a:ext cx="9579422" cy="9985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817211-E115-514D-9938-D1BFAA8198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0455" y="3639333"/>
            <a:ext cx="824786" cy="8247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C06128-9147-8848-AAA2-8FCB1FB7FA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0455" y="6451051"/>
            <a:ext cx="824786" cy="8247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AFC3AF3-2218-1948-BCAA-8C031481F613}"/>
              </a:ext>
            </a:extLst>
          </p:cNvPr>
          <p:cNvSpPr/>
          <p:nvPr/>
        </p:nvSpPr>
        <p:spPr>
          <a:xfrm>
            <a:off x="2250848" y="2297393"/>
            <a:ext cx="9144000" cy="5795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ctr" defTabSz="2222500" latinLnBrk="1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</a:pPr>
            <a:r>
              <a:rPr lang="ko-KR" altLang="en-US" sz="28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강릉시에 주로 관광을 오는 </a:t>
            </a:r>
            <a:r>
              <a:rPr lang="ko-KR" altLang="en-US" sz="28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방문객</a:t>
            </a:r>
            <a:r>
              <a:rPr lang="ko-KR" altLang="en-US" sz="28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의 </a:t>
            </a:r>
            <a:r>
              <a:rPr lang="ko-KR" altLang="en-US" sz="28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특징</a:t>
            </a:r>
            <a:r>
              <a:rPr lang="ko-KR" altLang="en-US" sz="28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을 확인</a:t>
            </a:r>
            <a:endParaRPr lang="ko-KR" altLang="en-US" sz="2800" dirty="0">
              <a:solidFill>
                <a:srgbClr val="C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23" name="Object 2">
            <a:extLst>
              <a:ext uri="{FF2B5EF4-FFF2-40B4-BE49-F238E27FC236}">
                <a16:creationId xmlns:a16="http://schemas.microsoft.com/office/drawing/2014/main" id="{B61D1F7F-DEE1-5F4B-B0B8-0316FF12B9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3139" y="4819238"/>
            <a:ext cx="9579422" cy="125355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62C503-643A-9F41-85ED-A48B865FD10B}"/>
              </a:ext>
            </a:extLst>
          </p:cNvPr>
          <p:cNvSpPr/>
          <p:nvPr/>
        </p:nvSpPr>
        <p:spPr>
          <a:xfrm>
            <a:off x="2250848" y="4778761"/>
            <a:ext cx="9144000" cy="11612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ctr" defTabSz="2222500" latinLnBrk="1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</a:pPr>
            <a:r>
              <a:rPr lang="ko-KR" altLang="en-US" sz="28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그들의 </a:t>
            </a:r>
            <a:r>
              <a:rPr lang="ko-KR" altLang="en-US" sz="28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관광 트렌드를 파악</a:t>
            </a:r>
            <a:r>
              <a:rPr lang="ko-KR" altLang="en-US" sz="28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하고 </a:t>
            </a:r>
            <a:endParaRPr lang="en-US" altLang="ko-KR" sz="28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Arial"/>
              <a:sym typeface="Arial"/>
            </a:endParaRPr>
          </a:p>
          <a:p>
            <a:pPr marL="0" lvl="1" algn="ctr" defTabSz="2222500" latinLnBrk="1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</a:pPr>
            <a:r>
              <a:rPr lang="ko-KR" altLang="en-US" sz="28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해당 트렌드를 중심으로 강릉시 </a:t>
            </a:r>
            <a:r>
              <a:rPr lang="ko-KR" altLang="en-US" sz="28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외지인 관광객수 변화 확인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126536-9B86-3C4D-8312-09ED84FE28B4}"/>
              </a:ext>
            </a:extLst>
          </p:cNvPr>
          <p:cNvSpPr/>
          <p:nvPr/>
        </p:nvSpPr>
        <p:spPr>
          <a:xfrm>
            <a:off x="2250848" y="7943877"/>
            <a:ext cx="9144000" cy="5795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ctr" defTabSz="2222500" latinLnBrk="1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</a:pPr>
            <a:r>
              <a:rPr lang="ko-KR" altLang="en-US" sz="28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해당 관광 트렌드의 </a:t>
            </a:r>
            <a:r>
              <a:rPr lang="ko-KR" altLang="en-US" sz="28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문제 상황</a:t>
            </a:r>
            <a:r>
              <a:rPr lang="ko-KR" altLang="en-US" sz="28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 확인</a:t>
            </a:r>
            <a:endParaRPr lang="ko-KR" altLang="en-US" sz="2800" dirty="0">
              <a:solidFill>
                <a:srgbClr val="C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7A9E2B-47E6-364F-8FC2-6A30FDF67C30}"/>
              </a:ext>
            </a:extLst>
          </p:cNvPr>
          <p:cNvSpPr/>
          <p:nvPr/>
        </p:nvSpPr>
        <p:spPr>
          <a:xfrm>
            <a:off x="4572000" y="9661791"/>
            <a:ext cx="9144000" cy="4403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r" defTabSz="2222500" latinLnBrk="1">
              <a:lnSpc>
                <a:spcPct val="120000"/>
              </a:lnSpc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</a:pPr>
            <a:r>
              <a:rPr lang="ko-KR" altLang="en-US" sz="2000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대시보드 전체 이미지 </a:t>
            </a:r>
            <a:r>
              <a:rPr lang="en-US" altLang="ko-KR" sz="2000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/>
                <a:sym typeface="Arial"/>
              </a:rPr>
              <a:t>▶</a:t>
            </a:r>
            <a:endParaRPr lang="ko-KR" altLang="en-US" sz="2000" dirty="0">
              <a:solidFill>
                <a:srgbClr val="595959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475352-F232-3445-9C67-DD4D08975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8777" y="-104104"/>
            <a:ext cx="3708216" cy="103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5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3569</TotalTime>
  <Words>2127</Words>
  <Application>Microsoft Office PowerPoint</Application>
  <PresentationFormat>사용자 지정</PresentationFormat>
  <Paragraphs>313</Paragraphs>
  <Slides>23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40" baseType="lpstr">
      <vt:lpstr>Calibri</vt:lpstr>
      <vt:lpstr>나눔스퀘어OTF_ac ExtraBold</vt:lpstr>
      <vt:lpstr>여기어때 잘난체 OTF</vt:lpstr>
      <vt:lpstr>나눔스퀘어_ac ExtraBold</vt:lpstr>
      <vt:lpstr>맑은 고딕</vt:lpstr>
      <vt:lpstr>나눔스퀘어OTF_ac</vt:lpstr>
      <vt:lpstr>여기어때 잘난체</vt:lpstr>
      <vt:lpstr>NanumSquareOTF_ac</vt:lpstr>
      <vt:lpstr>Arial Black</vt:lpstr>
      <vt:lpstr>맑은 고딕</vt:lpstr>
      <vt:lpstr>NanumSquareOTF_ac Bold</vt:lpstr>
      <vt:lpstr>Wingdings</vt:lpstr>
      <vt:lpstr>나눔스퀘어_ac</vt:lpstr>
      <vt:lpstr>Arial</vt:lpstr>
      <vt:lpstr>나눔스퀘어OTF_ac Bold</vt:lpstr>
      <vt:lpstr>Office Theme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KEYWORDS</vt:lpstr>
      <vt:lpstr>PowerPoint 프레젠테이션</vt:lpstr>
      <vt:lpstr>PowerPoint 프레젠테이션</vt:lpstr>
      <vt:lpstr>: 여전히 ‘인기 관광지’ 중심 관광수요 변동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이선경(자연과학대학)</cp:lastModifiedBy>
  <cp:revision>15</cp:revision>
  <dcterms:created xsi:type="dcterms:W3CDTF">2021-10-13T18:14:19Z</dcterms:created>
  <dcterms:modified xsi:type="dcterms:W3CDTF">2021-10-26T13:04:50Z</dcterms:modified>
</cp:coreProperties>
</file>